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7" r:id="rId2"/>
    <p:sldId id="384" r:id="rId3"/>
    <p:sldId id="396" r:id="rId4"/>
    <p:sldId id="403" r:id="rId5"/>
    <p:sldId id="404" r:id="rId6"/>
    <p:sldId id="419" r:id="rId7"/>
    <p:sldId id="389" r:id="rId8"/>
    <p:sldId id="420" r:id="rId9"/>
    <p:sldId id="407" r:id="rId10"/>
    <p:sldId id="405" r:id="rId11"/>
    <p:sldId id="394" r:id="rId12"/>
    <p:sldId id="388" r:id="rId13"/>
    <p:sldId id="425" r:id="rId14"/>
    <p:sldId id="395" r:id="rId15"/>
    <p:sldId id="400" r:id="rId16"/>
    <p:sldId id="410" r:id="rId17"/>
    <p:sldId id="409" r:id="rId18"/>
    <p:sldId id="393" r:id="rId19"/>
    <p:sldId id="411" r:id="rId20"/>
    <p:sldId id="402" r:id="rId21"/>
    <p:sldId id="401" r:id="rId22"/>
    <p:sldId id="412" r:id="rId23"/>
    <p:sldId id="398" r:id="rId24"/>
    <p:sldId id="399" r:id="rId25"/>
    <p:sldId id="414" r:id="rId26"/>
    <p:sldId id="415" r:id="rId27"/>
    <p:sldId id="424" r:id="rId28"/>
    <p:sldId id="426" r:id="rId29"/>
    <p:sldId id="422" r:id="rId30"/>
    <p:sldId id="423" r:id="rId31"/>
    <p:sldId id="421" r:id="rId32"/>
    <p:sldId id="345" r:id="rId33"/>
  </p:sldIdLst>
  <p:sldSz cx="12192000" cy="6858000"/>
  <p:notesSz cx="6797675" cy="987425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E40513"/>
    <a:srgbClr val="820000"/>
    <a:srgbClr val="7D0000"/>
    <a:srgbClr val="730000"/>
    <a:srgbClr val="9E0000"/>
    <a:srgbClr val="EEEEEE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Açık Stil 3 - Vurgu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Açık Stil 1 - Vurgu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545" autoAdjust="0"/>
  </p:normalViewPr>
  <p:slideViewPr>
    <p:cSldViewPr snapToGrid="0">
      <p:cViewPr varScale="1">
        <p:scale>
          <a:sx n="62" d="100"/>
          <a:sy n="62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'[Kitap1(16730).xlsx]Sayfa1'!$A$2</c:f>
              <c:strCache>
                <c:ptCount val="1"/>
                <c:pt idx="0">
                  <c:v>Kömür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'[Kitap1(16730).xlsx]Sayfa1'!$B$1:$E$1</c:f>
              <c:numCache>
                <c:formatCode>General</c:formatCode>
                <c:ptCount val="4"/>
                <c:pt idx="0">
                  <c:v>2000</c:v>
                </c:pt>
                <c:pt idx="1">
                  <c:v>2016</c:v>
                </c:pt>
                <c:pt idx="2">
                  <c:v>2025</c:v>
                </c:pt>
                <c:pt idx="3">
                  <c:v>2040</c:v>
                </c:pt>
              </c:numCache>
            </c:numRef>
          </c:cat>
          <c:val>
            <c:numRef>
              <c:f>'[Kitap1(16730).xlsx]Sayfa1'!$B$2:$E$2</c:f>
              <c:numCache>
                <c:formatCode>General</c:formatCode>
                <c:ptCount val="4"/>
                <c:pt idx="0">
                  <c:v>2311</c:v>
                </c:pt>
                <c:pt idx="1">
                  <c:v>3755</c:v>
                </c:pt>
                <c:pt idx="2">
                  <c:v>4165</c:v>
                </c:pt>
                <c:pt idx="3">
                  <c:v>5045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C3-44E7-9CB1-64E93D640450}"/>
            </c:ext>
          </c:extLst>
        </c:ser>
        <c:ser>
          <c:idx val="1"/>
          <c:order val="1"/>
          <c:tx>
            <c:strRef>
              <c:f>'[Kitap1(16730).xlsx]Sayfa1'!$A$3</c:f>
              <c:strCache>
                <c:ptCount val="1"/>
                <c:pt idx="0">
                  <c:v>Petrol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'[Kitap1(16730).xlsx]Sayfa1'!$B$1:$E$1</c:f>
              <c:numCache>
                <c:formatCode>General</c:formatCode>
                <c:ptCount val="4"/>
                <c:pt idx="0">
                  <c:v>2000</c:v>
                </c:pt>
                <c:pt idx="1">
                  <c:v>2016</c:v>
                </c:pt>
                <c:pt idx="2">
                  <c:v>2025</c:v>
                </c:pt>
                <c:pt idx="3">
                  <c:v>2040</c:v>
                </c:pt>
              </c:numCache>
            </c:numRef>
          </c:cat>
          <c:val>
            <c:numRef>
              <c:f>'[Kitap1(16730).xlsx]Sayfa1'!$B$3:$E$3</c:f>
              <c:numCache>
                <c:formatCode>General</c:formatCode>
                <c:ptCount val="4"/>
                <c:pt idx="0">
                  <c:v>3670</c:v>
                </c:pt>
                <c:pt idx="1">
                  <c:v>4388</c:v>
                </c:pt>
                <c:pt idx="2">
                  <c:v>4815</c:v>
                </c:pt>
                <c:pt idx="3">
                  <c:v>5477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C3-44E7-9CB1-64E93D640450}"/>
            </c:ext>
          </c:extLst>
        </c:ser>
        <c:ser>
          <c:idx val="2"/>
          <c:order val="2"/>
          <c:tx>
            <c:strRef>
              <c:f>'[Kitap1(16730).xlsx]Sayfa1'!$A$4</c:f>
              <c:strCache>
                <c:ptCount val="1"/>
                <c:pt idx="0">
                  <c:v>Doğalgaz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'[Kitap1(16730).xlsx]Sayfa1'!$B$1:$E$1</c:f>
              <c:numCache>
                <c:formatCode>General</c:formatCode>
                <c:ptCount val="4"/>
                <c:pt idx="0">
                  <c:v>2000</c:v>
                </c:pt>
                <c:pt idx="1">
                  <c:v>2016</c:v>
                </c:pt>
                <c:pt idx="2">
                  <c:v>2025</c:v>
                </c:pt>
                <c:pt idx="3">
                  <c:v>2040</c:v>
                </c:pt>
              </c:numCache>
            </c:numRef>
          </c:cat>
          <c:val>
            <c:numRef>
              <c:f>'[Kitap1(16730).xlsx]Sayfa1'!$B$4:$E$4</c:f>
              <c:numCache>
                <c:formatCode>General</c:formatCode>
                <c:ptCount val="4"/>
                <c:pt idx="0">
                  <c:v>2071</c:v>
                </c:pt>
                <c:pt idx="1">
                  <c:v>3007</c:v>
                </c:pt>
                <c:pt idx="2">
                  <c:v>3514</c:v>
                </c:pt>
                <c:pt idx="3">
                  <c:v>4682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C3-44E7-9CB1-64E93D640450}"/>
            </c:ext>
          </c:extLst>
        </c:ser>
        <c:ser>
          <c:idx val="3"/>
          <c:order val="3"/>
          <c:tx>
            <c:strRef>
              <c:f>'[Kitap1(16730).xlsx]Sayfa1'!$A$5</c:f>
              <c:strCache>
                <c:ptCount val="1"/>
                <c:pt idx="0">
                  <c:v>Nükleer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'[Kitap1(16730).xlsx]Sayfa1'!$B$1:$E$1</c:f>
              <c:numCache>
                <c:formatCode>General</c:formatCode>
                <c:ptCount val="4"/>
                <c:pt idx="0">
                  <c:v>2000</c:v>
                </c:pt>
                <c:pt idx="1">
                  <c:v>2016</c:v>
                </c:pt>
                <c:pt idx="2">
                  <c:v>2025</c:v>
                </c:pt>
                <c:pt idx="3">
                  <c:v>2040</c:v>
                </c:pt>
              </c:numCache>
            </c:numRef>
          </c:cat>
          <c:val>
            <c:numRef>
              <c:f>'[Kitap1(16730).xlsx]Sayfa1'!$B$5:$E$5</c:f>
              <c:numCache>
                <c:formatCode>General</c:formatCode>
                <c:ptCount val="4"/>
                <c:pt idx="0">
                  <c:v>676</c:v>
                </c:pt>
                <c:pt idx="1">
                  <c:v>681</c:v>
                </c:pt>
                <c:pt idx="2">
                  <c:v>839</c:v>
                </c:pt>
                <c:pt idx="3">
                  <c:v>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C3-44E7-9CB1-64E93D640450}"/>
            </c:ext>
          </c:extLst>
        </c:ser>
        <c:ser>
          <c:idx val="4"/>
          <c:order val="4"/>
          <c:tx>
            <c:strRef>
              <c:f>'[Kitap1(16730).xlsx]Sayfa1'!$A$6</c:f>
              <c:strCache>
                <c:ptCount val="1"/>
                <c:pt idx="0">
                  <c:v>Hidrolik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'[Kitap1(16730).xlsx]Sayfa1'!$B$1:$E$1</c:f>
              <c:numCache>
                <c:formatCode>General</c:formatCode>
                <c:ptCount val="4"/>
                <c:pt idx="0">
                  <c:v>2000</c:v>
                </c:pt>
                <c:pt idx="1">
                  <c:v>2016</c:v>
                </c:pt>
                <c:pt idx="2">
                  <c:v>2025</c:v>
                </c:pt>
                <c:pt idx="3">
                  <c:v>2040</c:v>
                </c:pt>
              </c:numCache>
            </c:numRef>
          </c:cat>
          <c:val>
            <c:numRef>
              <c:f>'[Kitap1(16730).xlsx]Sayfa1'!$B$6:$E$6</c:f>
              <c:numCache>
                <c:formatCode>General</c:formatCode>
                <c:ptCount val="4"/>
                <c:pt idx="0">
                  <c:v>225</c:v>
                </c:pt>
                <c:pt idx="1">
                  <c:v>350</c:v>
                </c:pt>
                <c:pt idx="2">
                  <c:v>409</c:v>
                </c:pt>
                <c:pt idx="3">
                  <c:v>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C3-44E7-9CB1-64E93D640450}"/>
            </c:ext>
          </c:extLst>
        </c:ser>
        <c:ser>
          <c:idx val="5"/>
          <c:order val="5"/>
          <c:tx>
            <c:strRef>
              <c:f>'[Kitap1(16730).xlsx]Sayfa1'!$A$7</c:f>
              <c:strCache>
                <c:ptCount val="1"/>
                <c:pt idx="0">
                  <c:v>Biyokütle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'[Kitap1(16730).xlsx]Sayfa1'!$B$1:$E$1</c:f>
              <c:numCache>
                <c:formatCode>General</c:formatCode>
                <c:ptCount val="4"/>
                <c:pt idx="0">
                  <c:v>2000</c:v>
                </c:pt>
                <c:pt idx="1">
                  <c:v>2016</c:v>
                </c:pt>
                <c:pt idx="2">
                  <c:v>2025</c:v>
                </c:pt>
                <c:pt idx="3">
                  <c:v>2040</c:v>
                </c:pt>
              </c:numCache>
            </c:numRef>
          </c:cat>
          <c:val>
            <c:numRef>
              <c:f>'[Kitap1(16730).xlsx]Sayfa1'!$B$7:$E$7</c:f>
              <c:numCache>
                <c:formatCode>General</c:formatCode>
                <c:ptCount val="4"/>
                <c:pt idx="0">
                  <c:v>1023</c:v>
                </c:pt>
                <c:pt idx="1">
                  <c:v>1354</c:v>
                </c:pt>
                <c:pt idx="2">
                  <c:v>1507</c:v>
                </c:pt>
                <c:pt idx="3">
                  <c:v>1728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C3-44E7-9CB1-64E93D640450}"/>
            </c:ext>
          </c:extLst>
        </c:ser>
        <c:ser>
          <c:idx val="6"/>
          <c:order val="6"/>
          <c:tx>
            <c:strRef>
              <c:f>'[Kitap1(16730).xlsx]Sayfa1'!$A$8</c:f>
              <c:strCache>
                <c:ptCount val="1"/>
                <c:pt idx="0">
                  <c:v>Diğer Yenilenebilir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'[Kitap1(16730).xlsx]Sayfa1'!$B$1:$E$1</c:f>
              <c:numCache>
                <c:formatCode>General</c:formatCode>
                <c:ptCount val="4"/>
                <c:pt idx="0">
                  <c:v>2000</c:v>
                </c:pt>
                <c:pt idx="1">
                  <c:v>2016</c:v>
                </c:pt>
                <c:pt idx="2">
                  <c:v>2025</c:v>
                </c:pt>
                <c:pt idx="3">
                  <c:v>2040</c:v>
                </c:pt>
              </c:numCache>
            </c:numRef>
          </c:cat>
          <c:val>
            <c:numRef>
              <c:f>'[Kitap1(16730).xlsx]Sayfa1'!$B$8:$E$8</c:f>
              <c:numCache>
                <c:formatCode>General</c:formatCode>
                <c:ptCount val="4"/>
                <c:pt idx="0">
                  <c:v>60</c:v>
                </c:pt>
                <c:pt idx="1">
                  <c:v>225</c:v>
                </c:pt>
                <c:pt idx="2">
                  <c:v>441</c:v>
                </c:pt>
                <c:pt idx="3">
                  <c:v>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C3-44E7-9CB1-64E93D640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932160"/>
        <c:axId val="157938048"/>
      </c:barChart>
      <c:catAx>
        <c:axId val="15793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57938048"/>
        <c:crosses val="autoZero"/>
        <c:auto val="1"/>
        <c:lblAlgn val="ctr"/>
        <c:lblOffset val="100"/>
        <c:noMultiLvlLbl val="0"/>
      </c:catAx>
      <c:valAx>
        <c:axId val="15793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Enerji Tüketimi (MTOE)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5793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04AD1C-74BA-4AA1-A085-AEEEDEF4127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FF78D09-94A4-4522-BC45-F98BD7CBF8AD}">
      <dgm:prSet phldrT="[Metin]"/>
      <dgm:spPr>
        <a:solidFill>
          <a:srgbClr val="0070C0"/>
        </a:solidFill>
      </dgm:spPr>
      <dgm:t>
        <a:bodyPr/>
        <a:lstStyle/>
        <a:p>
          <a:r>
            <a:rPr lang="tr-TR" dirty="0"/>
            <a:t>2017</a:t>
          </a:r>
        </a:p>
        <a:p>
          <a:r>
            <a:rPr lang="tr-TR" dirty="0"/>
            <a:t>6.516 MW</a:t>
          </a:r>
        </a:p>
      </dgm:t>
    </dgm:pt>
    <dgm:pt modelId="{CD3CD99C-0915-4315-8F45-550F4E1488F9}" type="parTrans" cxnId="{7982F5C2-960F-431D-81DA-808054829FDE}">
      <dgm:prSet/>
      <dgm:spPr/>
      <dgm:t>
        <a:bodyPr/>
        <a:lstStyle/>
        <a:p>
          <a:endParaRPr lang="tr-TR"/>
        </a:p>
      </dgm:t>
    </dgm:pt>
    <dgm:pt modelId="{7DC795C0-1315-430A-B041-4272C091957B}" type="sibTrans" cxnId="{7982F5C2-960F-431D-81DA-808054829FDE}">
      <dgm:prSet/>
      <dgm:spPr/>
      <dgm:t>
        <a:bodyPr/>
        <a:lstStyle/>
        <a:p>
          <a:endParaRPr lang="tr-TR"/>
        </a:p>
      </dgm:t>
    </dgm:pt>
    <dgm:pt modelId="{B34D25E7-8F45-4AFA-A225-2F3E4A357C31}">
      <dgm:prSet phldrT="[Metin]"/>
      <dgm:spPr>
        <a:solidFill>
          <a:srgbClr val="0070C0"/>
        </a:solidFill>
      </dgm:spPr>
      <dgm:t>
        <a:bodyPr/>
        <a:lstStyle/>
        <a:p>
          <a:r>
            <a:rPr lang="tr-TR" dirty="0"/>
            <a:t>2030</a:t>
          </a:r>
        </a:p>
        <a:p>
          <a:r>
            <a:rPr lang="tr-TR" dirty="0"/>
            <a:t>16.000 MW</a:t>
          </a:r>
        </a:p>
      </dgm:t>
    </dgm:pt>
    <dgm:pt modelId="{EF0609BB-615D-4CA5-B008-7DE2F10C6B81}" type="parTrans" cxnId="{888FCB50-161E-40C3-AF08-525872F9D55E}">
      <dgm:prSet/>
      <dgm:spPr/>
      <dgm:t>
        <a:bodyPr/>
        <a:lstStyle/>
        <a:p>
          <a:endParaRPr lang="tr-TR"/>
        </a:p>
      </dgm:t>
    </dgm:pt>
    <dgm:pt modelId="{4550BDCB-F84D-41AE-8CD2-FA97EC553F2B}" type="sibTrans" cxnId="{888FCB50-161E-40C3-AF08-525872F9D55E}">
      <dgm:prSet/>
      <dgm:spPr/>
      <dgm:t>
        <a:bodyPr/>
        <a:lstStyle/>
        <a:p>
          <a:endParaRPr lang="tr-TR"/>
        </a:p>
      </dgm:t>
    </dgm:pt>
    <dgm:pt modelId="{D9B78675-B414-4C59-8B22-75E354431E23}">
      <dgm:prSet phldrT="[Metin]"/>
      <dgm:spPr>
        <a:solidFill>
          <a:srgbClr val="0070C0"/>
        </a:solidFill>
      </dgm:spPr>
      <dgm:t>
        <a:bodyPr/>
        <a:lstStyle/>
        <a:p>
          <a:r>
            <a:rPr lang="tr-TR" dirty="0"/>
            <a:t>RÜZGAR</a:t>
          </a:r>
        </a:p>
      </dgm:t>
    </dgm:pt>
    <dgm:pt modelId="{5D5B1A49-E56F-439F-A716-A1AA57091C8E}" type="parTrans" cxnId="{D197E656-7DD6-4182-9557-5678CCA088CF}">
      <dgm:prSet/>
      <dgm:spPr/>
      <dgm:t>
        <a:bodyPr/>
        <a:lstStyle/>
        <a:p>
          <a:endParaRPr lang="tr-TR"/>
        </a:p>
      </dgm:t>
    </dgm:pt>
    <dgm:pt modelId="{9A6D2224-4B64-4AD5-A0B1-F95492FB6BEE}" type="sibTrans" cxnId="{D197E656-7DD6-4182-9557-5678CCA088CF}">
      <dgm:prSet/>
      <dgm:spPr/>
      <dgm:t>
        <a:bodyPr/>
        <a:lstStyle/>
        <a:p>
          <a:endParaRPr lang="tr-TR"/>
        </a:p>
      </dgm:t>
    </dgm:pt>
    <dgm:pt modelId="{ACFFF697-3430-481A-BFE5-092DB7DCA3C7}" type="pres">
      <dgm:prSet presAssocID="{F104AD1C-74BA-4AA1-A085-AEEEDEF4127B}" presName="compositeShape" presStyleCnt="0">
        <dgm:presLayoutVars>
          <dgm:chMax val="7"/>
          <dgm:dir/>
          <dgm:resizeHandles val="exact"/>
        </dgm:presLayoutVars>
      </dgm:prSet>
      <dgm:spPr/>
    </dgm:pt>
    <dgm:pt modelId="{9C014C27-C6AF-439D-BCE8-7CBE99F03DBB}" type="pres">
      <dgm:prSet presAssocID="{F104AD1C-74BA-4AA1-A085-AEEEDEF4127B}" presName="wedge1" presStyleLbl="node1" presStyleIdx="0" presStyleCnt="3"/>
      <dgm:spPr/>
    </dgm:pt>
    <dgm:pt modelId="{98A2728A-DA1B-4D5B-B21C-16674CBB8E9D}" type="pres">
      <dgm:prSet presAssocID="{F104AD1C-74BA-4AA1-A085-AEEEDEF4127B}" presName="dummy1a" presStyleCnt="0"/>
      <dgm:spPr/>
    </dgm:pt>
    <dgm:pt modelId="{F1C2360B-A421-4EFA-A134-40161F37237C}" type="pres">
      <dgm:prSet presAssocID="{F104AD1C-74BA-4AA1-A085-AEEEDEF4127B}" presName="dummy1b" presStyleCnt="0"/>
      <dgm:spPr/>
    </dgm:pt>
    <dgm:pt modelId="{FD19C002-A730-421F-8800-6FEB83BD1648}" type="pres">
      <dgm:prSet presAssocID="{F104AD1C-74BA-4AA1-A085-AEEEDEF4127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3915EBF-6083-4604-9E1E-E907B63884A2}" type="pres">
      <dgm:prSet presAssocID="{F104AD1C-74BA-4AA1-A085-AEEEDEF4127B}" presName="wedge2" presStyleLbl="node1" presStyleIdx="1" presStyleCnt="3"/>
      <dgm:spPr/>
    </dgm:pt>
    <dgm:pt modelId="{2A132931-2A2B-4CEE-937F-6BB6C5858CAE}" type="pres">
      <dgm:prSet presAssocID="{F104AD1C-74BA-4AA1-A085-AEEEDEF4127B}" presName="dummy2a" presStyleCnt="0"/>
      <dgm:spPr/>
    </dgm:pt>
    <dgm:pt modelId="{DEA2BFC6-C3D5-46AD-B711-C2902774EEEF}" type="pres">
      <dgm:prSet presAssocID="{F104AD1C-74BA-4AA1-A085-AEEEDEF4127B}" presName="dummy2b" presStyleCnt="0"/>
      <dgm:spPr/>
    </dgm:pt>
    <dgm:pt modelId="{5801153A-1683-4414-BCB0-CC7A8D4C27D2}" type="pres">
      <dgm:prSet presAssocID="{F104AD1C-74BA-4AA1-A085-AEEEDEF4127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CB9EA7B-AD5E-48A0-9438-9B9C87F0D0E6}" type="pres">
      <dgm:prSet presAssocID="{F104AD1C-74BA-4AA1-A085-AEEEDEF4127B}" presName="wedge3" presStyleLbl="node1" presStyleIdx="2" presStyleCnt="3"/>
      <dgm:spPr/>
    </dgm:pt>
    <dgm:pt modelId="{C4C140A0-FDF6-4D41-8258-B68C6182E693}" type="pres">
      <dgm:prSet presAssocID="{F104AD1C-74BA-4AA1-A085-AEEEDEF4127B}" presName="dummy3a" presStyleCnt="0"/>
      <dgm:spPr/>
    </dgm:pt>
    <dgm:pt modelId="{EC3BB181-B524-456B-A939-4FA5EAE73EFD}" type="pres">
      <dgm:prSet presAssocID="{F104AD1C-74BA-4AA1-A085-AEEEDEF4127B}" presName="dummy3b" presStyleCnt="0"/>
      <dgm:spPr/>
    </dgm:pt>
    <dgm:pt modelId="{1B5C98F0-443D-4CBE-A1DE-EFA8312F6DE2}" type="pres">
      <dgm:prSet presAssocID="{F104AD1C-74BA-4AA1-A085-AEEEDEF4127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74AC824B-1A0D-4BB9-950C-C7A6FA7D232A}" type="pres">
      <dgm:prSet presAssocID="{7DC795C0-1315-430A-B041-4272C091957B}" presName="arrowWedge1" presStyleLbl="fgSibTrans2D1" presStyleIdx="0" presStyleCnt="3"/>
      <dgm:spPr>
        <a:solidFill>
          <a:srgbClr val="7030A0"/>
        </a:solidFill>
      </dgm:spPr>
    </dgm:pt>
    <dgm:pt modelId="{6B4A327C-32CA-44A1-9499-0269567484F5}" type="pres">
      <dgm:prSet presAssocID="{4550BDCB-F84D-41AE-8CD2-FA97EC553F2B}" presName="arrowWedge2" presStyleLbl="fgSibTrans2D1" presStyleIdx="1" presStyleCnt="3"/>
      <dgm:spPr>
        <a:solidFill>
          <a:srgbClr val="7030A0"/>
        </a:solidFill>
      </dgm:spPr>
    </dgm:pt>
    <dgm:pt modelId="{9D832299-E491-4B08-B06D-388592CA3D34}" type="pres">
      <dgm:prSet presAssocID="{9A6D2224-4B64-4AD5-A0B1-F95492FB6BEE}" presName="arrowWedge3" presStyleLbl="fgSibTrans2D1" presStyleIdx="2" presStyleCnt="3"/>
      <dgm:spPr>
        <a:solidFill>
          <a:srgbClr val="7030A0"/>
        </a:solidFill>
      </dgm:spPr>
    </dgm:pt>
  </dgm:ptLst>
  <dgm:cxnLst>
    <dgm:cxn modelId="{F5394109-0C87-4EA0-ABC3-0F8682995541}" type="presOf" srcId="{B34D25E7-8F45-4AFA-A225-2F3E4A357C31}" destId="{F3915EBF-6083-4604-9E1E-E907B63884A2}" srcOrd="0" destOrd="0" presId="urn:microsoft.com/office/officeart/2005/8/layout/cycle8"/>
    <dgm:cxn modelId="{EC774409-5E83-4C19-B0D2-8FF93F567FA1}" type="presOf" srcId="{3FF78D09-94A4-4522-BC45-F98BD7CBF8AD}" destId="{FD19C002-A730-421F-8800-6FEB83BD1648}" srcOrd="1" destOrd="0" presId="urn:microsoft.com/office/officeart/2005/8/layout/cycle8"/>
    <dgm:cxn modelId="{11461C2E-65A9-4D6F-B383-7D716254EFED}" type="presOf" srcId="{B34D25E7-8F45-4AFA-A225-2F3E4A357C31}" destId="{5801153A-1683-4414-BCB0-CC7A8D4C27D2}" srcOrd="1" destOrd="0" presId="urn:microsoft.com/office/officeart/2005/8/layout/cycle8"/>
    <dgm:cxn modelId="{E25A1D33-3921-4886-A5BD-C2FDC086183B}" type="presOf" srcId="{D9B78675-B414-4C59-8B22-75E354431E23}" destId="{FCB9EA7B-AD5E-48A0-9438-9B9C87F0D0E6}" srcOrd="0" destOrd="0" presId="urn:microsoft.com/office/officeart/2005/8/layout/cycle8"/>
    <dgm:cxn modelId="{79078B41-F22C-4717-8C43-A80A9A281376}" type="presOf" srcId="{D9B78675-B414-4C59-8B22-75E354431E23}" destId="{1B5C98F0-443D-4CBE-A1DE-EFA8312F6DE2}" srcOrd="1" destOrd="0" presId="urn:microsoft.com/office/officeart/2005/8/layout/cycle8"/>
    <dgm:cxn modelId="{888FCB50-161E-40C3-AF08-525872F9D55E}" srcId="{F104AD1C-74BA-4AA1-A085-AEEEDEF4127B}" destId="{B34D25E7-8F45-4AFA-A225-2F3E4A357C31}" srcOrd="1" destOrd="0" parTransId="{EF0609BB-615D-4CA5-B008-7DE2F10C6B81}" sibTransId="{4550BDCB-F84D-41AE-8CD2-FA97EC553F2B}"/>
    <dgm:cxn modelId="{D197E656-7DD6-4182-9557-5678CCA088CF}" srcId="{F104AD1C-74BA-4AA1-A085-AEEEDEF4127B}" destId="{D9B78675-B414-4C59-8B22-75E354431E23}" srcOrd="2" destOrd="0" parTransId="{5D5B1A49-E56F-439F-A716-A1AA57091C8E}" sibTransId="{9A6D2224-4B64-4AD5-A0B1-F95492FB6BEE}"/>
    <dgm:cxn modelId="{B6F99CBF-0BD0-4BA6-858E-897C37F66AB5}" type="presOf" srcId="{3FF78D09-94A4-4522-BC45-F98BD7CBF8AD}" destId="{9C014C27-C6AF-439D-BCE8-7CBE99F03DBB}" srcOrd="0" destOrd="0" presId="urn:microsoft.com/office/officeart/2005/8/layout/cycle8"/>
    <dgm:cxn modelId="{7982F5C2-960F-431D-81DA-808054829FDE}" srcId="{F104AD1C-74BA-4AA1-A085-AEEEDEF4127B}" destId="{3FF78D09-94A4-4522-BC45-F98BD7CBF8AD}" srcOrd="0" destOrd="0" parTransId="{CD3CD99C-0915-4315-8F45-550F4E1488F9}" sibTransId="{7DC795C0-1315-430A-B041-4272C091957B}"/>
    <dgm:cxn modelId="{18E4F4E0-E6EB-4A9F-ABCF-C55991E3E0D6}" type="presOf" srcId="{F104AD1C-74BA-4AA1-A085-AEEEDEF4127B}" destId="{ACFFF697-3430-481A-BFE5-092DB7DCA3C7}" srcOrd="0" destOrd="0" presId="urn:microsoft.com/office/officeart/2005/8/layout/cycle8"/>
    <dgm:cxn modelId="{CFE29770-5371-469E-880A-88A2448C474A}" type="presParOf" srcId="{ACFFF697-3430-481A-BFE5-092DB7DCA3C7}" destId="{9C014C27-C6AF-439D-BCE8-7CBE99F03DBB}" srcOrd="0" destOrd="0" presId="urn:microsoft.com/office/officeart/2005/8/layout/cycle8"/>
    <dgm:cxn modelId="{02C768D1-ADC2-4E48-B396-17B699FC2CE7}" type="presParOf" srcId="{ACFFF697-3430-481A-BFE5-092DB7DCA3C7}" destId="{98A2728A-DA1B-4D5B-B21C-16674CBB8E9D}" srcOrd="1" destOrd="0" presId="urn:microsoft.com/office/officeart/2005/8/layout/cycle8"/>
    <dgm:cxn modelId="{686DCB35-3292-44F5-9B68-873283DD4ACF}" type="presParOf" srcId="{ACFFF697-3430-481A-BFE5-092DB7DCA3C7}" destId="{F1C2360B-A421-4EFA-A134-40161F37237C}" srcOrd="2" destOrd="0" presId="urn:microsoft.com/office/officeart/2005/8/layout/cycle8"/>
    <dgm:cxn modelId="{C348B07C-AF7A-4393-AF42-A95992D48477}" type="presParOf" srcId="{ACFFF697-3430-481A-BFE5-092DB7DCA3C7}" destId="{FD19C002-A730-421F-8800-6FEB83BD1648}" srcOrd="3" destOrd="0" presId="urn:microsoft.com/office/officeart/2005/8/layout/cycle8"/>
    <dgm:cxn modelId="{B787451F-A216-4468-910C-EA2D371CE1CD}" type="presParOf" srcId="{ACFFF697-3430-481A-BFE5-092DB7DCA3C7}" destId="{F3915EBF-6083-4604-9E1E-E907B63884A2}" srcOrd="4" destOrd="0" presId="urn:microsoft.com/office/officeart/2005/8/layout/cycle8"/>
    <dgm:cxn modelId="{D5FB2CB5-B545-4468-8125-40D787C38FB5}" type="presParOf" srcId="{ACFFF697-3430-481A-BFE5-092DB7DCA3C7}" destId="{2A132931-2A2B-4CEE-937F-6BB6C5858CAE}" srcOrd="5" destOrd="0" presId="urn:microsoft.com/office/officeart/2005/8/layout/cycle8"/>
    <dgm:cxn modelId="{346F2F1B-DB85-4C8A-90D1-0B74898CCF6D}" type="presParOf" srcId="{ACFFF697-3430-481A-BFE5-092DB7DCA3C7}" destId="{DEA2BFC6-C3D5-46AD-B711-C2902774EEEF}" srcOrd="6" destOrd="0" presId="urn:microsoft.com/office/officeart/2005/8/layout/cycle8"/>
    <dgm:cxn modelId="{DAF3FF34-27D1-4A7D-9968-2D3EEBFDA590}" type="presParOf" srcId="{ACFFF697-3430-481A-BFE5-092DB7DCA3C7}" destId="{5801153A-1683-4414-BCB0-CC7A8D4C27D2}" srcOrd="7" destOrd="0" presId="urn:microsoft.com/office/officeart/2005/8/layout/cycle8"/>
    <dgm:cxn modelId="{1EE7A2CA-55BA-4CA4-B717-167A9A129C03}" type="presParOf" srcId="{ACFFF697-3430-481A-BFE5-092DB7DCA3C7}" destId="{FCB9EA7B-AD5E-48A0-9438-9B9C87F0D0E6}" srcOrd="8" destOrd="0" presId="urn:microsoft.com/office/officeart/2005/8/layout/cycle8"/>
    <dgm:cxn modelId="{87D6FF15-B277-492D-BBA6-06871FB596DA}" type="presParOf" srcId="{ACFFF697-3430-481A-BFE5-092DB7DCA3C7}" destId="{C4C140A0-FDF6-4D41-8258-B68C6182E693}" srcOrd="9" destOrd="0" presId="urn:microsoft.com/office/officeart/2005/8/layout/cycle8"/>
    <dgm:cxn modelId="{7A7A8E20-ECDD-49E2-8534-1EB7D93F148E}" type="presParOf" srcId="{ACFFF697-3430-481A-BFE5-092DB7DCA3C7}" destId="{EC3BB181-B524-456B-A939-4FA5EAE73EFD}" srcOrd="10" destOrd="0" presId="urn:microsoft.com/office/officeart/2005/8/layout/cycle8"/>
    <dgm:cxn modelId="{4A7125D9-F1F2-43C7-93D2-3FDB19CC788A}" type="presParOf" srcId="{ACFFF697-3430-481A-BFE5-092DB7DCA3C7}" destId="{1B5C98F0-443D-4CBE-A1DE-EFA8312F6DE2}" srcOrd="11" destOrd="0" presId="urn:microsoft.com/office/officeart/2005/8/layout/cycle8"/>
    <dgm:cxn modelId="{AF0EB9C3-7BFA-4AB1-939B-DD41A230840D}" type="presParOf" srcId="{ACFFF697-3430-481A-BFE5-092DB7DCA3C7}" destId="{74AC824B-1A0D-4BB9-950C-C7A6FA7D232A}" srcOrd="12" destOrd="0" presId="urn:microsoft.com/office/officeart/2005/8/layout/cycle8"/>
    <dgm:cxn modelId="{A10C66A8-4F5A-4E9D-96B0-02967435CE29}" type="presParOf" srcId="{ACFFF697-3430-481A-BFE5-092DB7DCA3C7}" destId="{6B4A327C-32CA-44A1-9499-0269567484F5}" srcOrd="13" destOrd="0" presId="urn:microsoft.com/office/officeart/2005/8/layout/cycle8"/>
    <dgm:cxn modelId="{4B4AD2AC-4911-48DC-8535-5607A8BD7C29}" type="presParOf" srcId="{ACFFF697-3430-481A-BFE5-092DB7DCA3C7}" destId="{9D832299-E491-4B08-B06D-388592CA3D3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04AD1C-74BA-4AA1-A085-AEEEDEF4127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FF78D09-94A4-4522-BC45-F98BD7CBF8AD}">
      <dgm:prSet phldrT="[Metin]" custT="1"/>
      <dgm:spPr>
        <a:solidFill>
          <a:srgbClr val="FFC000"/>
        </a:solidFill>
      </dgm:spPr>
      <dgm:t>
        <a:bodyPr/>
        <a:lstStyle/>
        <a:p>
          <a:r>
            <a:rPr lang="tr-TR" sz="1600" dirty="0">
              <a:solidFill>
                <a:srgbClr val="3333CC"/>
              </a:solidFill>
            </a:rPr>
            <a:t>2017</a:t>
          </a:r>
        </a:p>
        <a:p>
          <a:r>
            <a:rPr lang="tr-TR" sz="1600" dirty="0">
              <a:solidFill>
                <a:srgbClr val="3333CC"/>
              </a:solidFill>
            </a:rPr>
            <a:t>3.420 MW</a:t>
          </a:r>
        </a:p>
      </dgm:t>
    </dgm:pt>
    <dgm:pt modelId="{CD3CD99C-0915-4315-8F45-550F4E1488F9}" type="parTrans" cxnId="{7982F5C2-960F-431D-81DA-808054829FDE}">
      <dgm:prSet/>
      <dgm:spPr/>
      <dgm:t>
        <a:bodyPr/>
        <a:lstStyle/>
        <a:p>
          <a:endParaRPr lang="tr-TR"/>
        </a:p>
      </dgm:t>
    </dgm:pt>
    <dgm:pt modelId="{7DC795C0-1315-430A-B041-4272C091957B}" type="sibTrans" cxnId="{7982F5C2-960F-431D-81DA-808054829FDE}">
      <dgm:prSet/>
      <dgm:spPr/>
      <dgm:t>
        <a:bodyPr/>
        <a:lstStyle/>
        <a:p>
          <a:endParaRPr lang="tr-TR"/>
        </a:p>
      </dgm:t>
    </dgm:pt>
    <dgm:pt modelId="{B34D25E7-8F45-4AFA-A225-2F3E4A357C31}">
      <dgm:prSet phldrT="[Metin]" custT="1"/>
      <dgm:spPr>
        <a:solidFill>
          <a:srgbClr val="FFC000"/>
        </a:solidFill>
      </dgm:spPr>
      <dgm:t>
        <a:bodyPr/>
        <a:lstStyle/>
        <a:p>
          <a:r>
            <a:rPr lang="tr-TR" sz="1600" dirty="0">
              <a:solidFill>
                <a:srgbClr val="3333CC"/>
              </a:solidFill>
            </a:rPr>
            <a:t>2030</a:t>
          </a:r>
        </a:p>
        <a:p>
          <a:r>
            <a:rPr lang="tr-TR" sz="1600" dirty="0">
              <a:solidFill>
                <a:srgbClr val="3333CC"/>
              </a:solidFill>
            </a:rPr>
            <a:t>10.000 MW</a:t>
          </a:r>
        </a:p>
      </dgm:t>
    </dgm:pt>
    <dgm:pt modelId="{EF0609BB-615D-4CA5-B008-7DE2F10C6B81}" type="parTrans" cxnId="{888FCB50-161E-40C3-AF08-525872F9D55E}">
      <dgm:prSet/>
      <dgm:spPr/>
      <dgm:t>
        <a:bodyPr/>
        <a:lstStyle/>
        <a:p>
          <a:endParaRPr lang="tr-TR"/>
        </a:p>
      </dgm:t>
    </dgm:pt>
    <dgm:pt modelId="{4550BDCB-F84D-41AE-8CD2-FA97EC553F2B}" type="sibTrans" cxnId="{888FCB50-161E-40C3-AF08-525872F9D55E}">
      <dgm:prSet/>
      <dgm:spPr/>
      <dgm:t>
        <a:bodyPr/>
        <a:lstStyle/>
        <a:p>
          <a:endParaRPr lang="tr-TR"/>
        </a:p>
      </dgm:t>
    </dgm:pt>
    <dgm:pt modelId="{D9B78675-B414-4C59-8B22-75E354431E23}">
      <dgm:prSet phldrT="[Metin]" custT="1"/>
      <dgm:spPr>
        <a:solidFill>
          <a:srgbClr val="FFC000"/>
        </a:solidFill>
      </dgm:spPr>
      <dgm:t>
        <a:bodyPr/>
        <a:lstStyle/>
        <a:p>
          <a:r>
            <a:rPr lang="tr-TR" sz="1600" dirty="0">
              <a:solidFill>
                <a:srgbClr val="3333CC"/>
              </a:solidFill>
            </a:rPr>
            <a:t>GÜNEŞ</a:t>
          </a:r>
        </a:p>
      </dgm:t>
    </dgm:pt>
    <dgm:pt modelId="{5D5B1A49-E56F-439F-A716-A1AA57091C8E}" type="parTrans" cxnId="{D197E656-7DD6-4182-9557-5678CCA088CF}">
      <dgm:prSet/>
      <dgm:spPr/>
      <dgm:t>
        <a:bodyPr/>
        <a:lstStyle/>
        <a:p>
          <a:endParaRPr lang="tr-TR"/>
        </a:p>
      </dgm:t>
    </dgm:pt>
    <dgm:pt modelId="{9A6D2224-4B64-4AD5-A0B1-F95492FB6BEE}" type="sibTrans" cxnId="{D197E656-7DD6-4182-9557-5678CCA088CF}">
      <dgm:prSet/>
      <dgm:spPr/>
      <dgm:t>
        <a:bodyPr/>
        <a:lstStyle/>
        <a:p>
          <a:endParaRPr lang="tr-TR"/>
        </a:p>
      </dgm:t>
    </dgm:pt>
    <dgm:pt modelId="{ACFFF697-3430-481A-BFE5-092DB7DCA3C7}" type="pres">
      <dgm:prSet presAssocID="{F104AD1C-74BA-4AA1-A085-AEEEDEF4127B}" presName="compositeShape" presStyleCnt="0">
        <dgm:presLayoutVars>
          <dgm:chMax val="7"/>
          <dgm:dir/>
          <dgm:resizeHandles val="exact"/>
        </dgm:presLayoutVars>
      </dgm:prSet>
      <dgm:spPr/>
    </dgm:pt>
    <dgm:pt modelId="{9C014C27-C6AF-439D-BCE8-7CBE99F03DBB}" type="pres">
      <dgm:prSet presAssocID="{F104AD1C-74BA-4AA1-A085-AEEEDEF4127B}" presName="wedge1" presStyleLbl="node1" presStyleIdx="0" presStyleCnt="3"/>
      <dgm:spPr/>
    </dgm:pt>
    <dgm:pt modelId="{98A2728A-DA1B-4D5B-B21C-16674CBB8E9D}" type="pres">
      <dgm:prSet presAssocID="{F104AD1C-74BA-4AA1-A085-AEEEDEF4127B}" presName="dummy1a" presStyleCnt="0"/>
      <dgm:spPr/>
    </dgm:pt>
    <dgm:pt modelId="{F1C2360B-A421-4EFA-A134-40161F37237C}" type="pres">
      <dgm:prSet presAssocID="{F104AD1C-74BA-4AA1-A085-AEEEDEF4127B}" presName="dummy1b" presStyleCnt="0"/>
      <dgm:spPr/>
    </dgm:pt>
    <dgm:pt modelId="{FD19C002-A730-421F-8800-6FEB83BD1648}" type="pres">
      <dgm:prSet presAssocID="{F104AD1C-74BA-4AA1-A085-AEEEDEF4127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3915EBF-6083-4604-9E1E-E907B63884A2}" type="pres">
      <dgm:prSet presAssocID="{F104AD1C-74BA-4AA1-A085-AEEEDEF4127B}" presName="wedge2" presStyleLbl="node1" presStyleIdx="1" presStyleCnt="3"/>
      <dgm:spPr/>
    </dgm:pt>
    <dgm:pt modelId="{2A132931-2A2B-4CEE-937F-6BB6C5858CAE}" type="pres">
      <dgm:prSet presAssocID="{F104AD1C-74BA-4AA1-A085-AEEEDEF4127B}" presName="dummy2a" presStyleCnt="0"/>
      <dgm:spPr/>
    </dgm:pt>
    <dgm:pt modelId="{DEA2BFC6-C3D5-46AD-B711-C2902774EEEF}" type="pres">
      <dgm:prSet presAssocID="{F104AD1C-74BA-4AA1-A085-AEEEDEF4127B}" presName="dummy2b" presStyleCnt="0"/>
      <dgm:spPr/>
    </dgm:pt>
    <dgm:pt modelId="{5801153A-1683-4414-BCB0-CC7A8D4C27D2}" type="pres">
      <dgm:prSet presAssocID="{F104AD1C-74BA-4AA1-A085-AEEEDEF4127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CB9EA7B-AD5E-48A0-9438-9B9C87F0D0E6}" type="pres">
      <dgm:prSet presAssocID="{F104AD1C-74BA-4AA1-A085-AEEEDEF4127B}" presName="wedge3" presStyleLbl="node1" presStyleIdx="2" presStyleCnt="3"/>
      <dgm:spPr/>
    </dgm:pt>
    <dgm:pt modelId="{C4C140A0-FDF6-4D41-8258-B68C6182E693}" type="pres">
      <dgm:prSet presAssocID="{F104AD1C-74BA-4AA1-A085-AEEEDEF4127B}" presName="dummy3a" presStyleCnt="0"/>
      <dgm:spPr/>
    </dgm:pt>
    <dgm:pt modelId="{EC3BB181-B524-456B-A939-4FA5EAE73EFD}" type="pres">
      <dgm:prSet presAssocID="{F104AD1C-74BA-4AA1-A085-AEEEDEF4127B}" presName="dummy3b" presStyleCnt="0"/>
      <dgm:spPr/>
    </dgm:pt>
    <dgm:pt modelId="{1B5C98F0-443D-4CBE-A1DE-EFA8312F6DE2}" type="pres">
      <dgm:prSet presAssocID="{F104AD1C-74BA-4AA1-A085-AEEEDEF4127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74AC824B-1A0D-4BB9-950C-C7A6FA7D232A}" type="pres">
      <dgm:prSet presAssocID="{7DC795C0-1315-430A-B041-4272C091957B}" presName="arrowWedge1" presStyleLbl="fgSibTrans2D1" presStyleIdx="0" presStyleCnt="3"/>
      <dgm:spPr>
        <a:solidFill>
          <a:srgbClr val="7030A0"/>
        </a:solidFill>
      </dgm:spPr>
    </dgm:pt>
    <dgm:pt modelId="{6B4A327C-32CA-44A1-9499-0269567484F5}" type="pres">
      <dgm:prSet presAssocID="{4550BDCB-F84D-41AE-8CD2-FA97EC553F2B}" presName="arrowWedge2" presStyleLbl="fgSibTrans2D1" presStyleIdx="1" presStyleCnt="3"/>
      <dgm:spPr>
        <a:solidFill>
          <a:srgbClr val="7030A0"/>
        </a:solidFill>
      </dgm:spPr>
    </dgm:pt>
    <dgm:pt modelId="{9D832299-E491-4B08-B06D-388592CA3D34}" type="pres">
      <dgm:prSet presAssocID="{9A6D2224-4B64-4AD5-A0B1-F95492FB6BEE}" presName="arrowWedge3" presStyleLbl="fgSibTrans2D1" presStyleIdx="2" presStyleCnt="3"/>
      <dgm:spPr>
        <a:solidFill>
          <a:srgbClr val="7030A0"/>
        </a:solidFill>
      </dgm:spPr>
    </dgm:pt>
  </dgm:ptLst>
  <dgm:cxnLst>
    <dgm:cxn modelId="{B772BB01-3D98-43AF-A323-D63DD7E6E321}" type="presOf" srcId="{F104AD1C-74BA-4AA1-A085-AEEEDEF4127B}" destId="{ACFFF697-3430-481A-BFE5-092DB7DCA3C7}" srcOrd="0" destOrd="0" presId="urn:microsoft.com/office/officeart/2005/8/layout/cycle8"/>
    <dgm:cxn modelId="{E70E0F09-FF6B-4A2B-B1A3-B8C036D83A5E}" type="presOf" srcId="{3FF78D09-94A4-4522-BC45-F98BD7CBF8AD}" destId="{9C014C27-C6AF-439D-BCE8-7CBE99F03DBB}" srcOrd="0" destOrd="0" presId="urn:microsoft.com/office/officeart/2005/8/layout/cycle8"/>
    <dgm:cxn modelId="{49F3AB1A-6C36-4795-AF13-EBDFA149003C}" type="presOf" srcId="{D9B78675-B414-4C59-8B22-75E354431E23}" destId="{FCB9EA7B-AD5E-48A0-9438-9B9C87F0D0E6}" srcOrd="0" destOrd="0" presId="urn:microsoft.com/office/officeart/2005/8/layout/cycle8"/>
    <dgm:cxn modelId="{F687754B-1A62-4AE0-8D89-13AC2A28079F}" type="presOf" srcId="{D9B78675-B414-4C59-8B22-75E354431E23}" destId="{1B5C98F0-443D-4CBE-A1DE-EFA8312F6DE2}" srcOrd="1" destOrd="0" presId="urn:microsoft.com/office/officeart/2005/8/layout/cycle8"/>
    <dgm:cxn modelId="{888FCB50-161E-40C3-AF08-525872F9D55E}" srcId="{F104AD1C-74BA-4AA1-A085-AEEEDEF4127B}" destId="{B34D25E7-8F45-4AFA-A225-2F3E4A357C31}" srcOrd="1" destOrd="0" parTransId="{EF0609BB-615D-4CA5-B008-7DE2F10C6B81}" sibTransId="{4550BDCB-F84D-41AE-8CD2-FA97EC553F2B}"/>
    <dgm:cxn modelId="{D197E656-7DD6-4182-9557-5678CCA088CF}" srcId="{F104AD1C-74BA-4AA1-A085-AEEEDEF4127B}" destId="{D9B78675-B414-4C59-8B22-75E354431E23}" srcOrd="2" destOrd="0" parTransId="{5D5B1A49-E56F-439F-A716-A1AA57091C8E}" sibTransId="{9A6D2224-4B64-4AD5-A0B1-F95492FB6BEE}"/>
    <dgm:cxn modelId="{7982F5C2-960F-431D-81DA-808054829FDE}" srcId="{F104AD1C-74BA-4AA1-A085-AEEEDEF4127B}" destId="{3FF78D09-94A4-4522-BC45-F98BD7CBF8AD}" srcOrd="0" destOrd="0" parTransId="{CD3CD99C-0915-4315-8F45-550F4E1488F9}" sibTransId="{7DC795C0-1315-430A-B041-4272C091957B}"/>
    <dgm:cxn modelId="{F1AAF1D4-C555-4C07-9FF6-8A31B332B50C}" type="presOf" srcId="{3FF78D09-94A4-4522-BC45-F98BD7CBF8AD}" destId="{FD19C002-A730-421F-8800-6FEB83BD1648}" srcOrd="1" destOrd="0" presId="urn:microsoft.com/office/officeart/2005/8/layout/cycle8"/>
    <dgm:cxn modelId="{2C7002D5-D89E-4A34-BC58-6071C695CD3B}" type="presOf" srcId="{B34D25E7-8F45-4AFA-A225-2F3E4A357C31}" destId="{F3915EBF-6083-4604-9E1E-E907B63884A2}" srcOrd="0" destOrd="0" presId="urn:microsoft.com/office/officeart/2005/8/layout/cycle8"/>
    <dgm:cxn modelId="{80DA4EFF-1E88-44F1-8ABF-900CDA5223D8}" type="presOf" srcId="{B34D25E7-8F45-4AFA-A225-2F3E4A357C31}" destId="{5801153A-1683-4414-BCB0-CC7A8D4C27D2}" srcOrd="1" destOrd="0" presId="urn:microsoft.com/office/officeart/2005/8/layout/cycle8"/>
    <dgm:cxn modelId="{4DB04342-C916-4D56-AEC1-B5EDA3C95B33}" type="presParOf" srcId="{ACFFF697-3430-481A-BFE5-092DB7DCA3C7}" destId="{9C014C27-C6AF-439D-BCE8-7CBE99F03DBB}" srcOrd="0" destOrd="0" presId="urn:microsoft.com/office/officeart/2005/8/layout/cycle8"/>
    <dgm:cxn modelId="{912AA7EA-F8C0-44B4-9B38-405C5348BCBC}" type="presParOf" srcId="{ACFFF697-3430-481A-BFE5-092DB7DCA3C7}" destId="{98A2728A-DA1B-4D5B-B21C-16674CBB8E9D}" srcOrd="1" destOrd="0" presId="urn:microsoft.com/office/officeart/2005/8/layout/cycle8"/>
    <dgm:cxn modelId="{E66DD71B-CF61-4336-9CF1-47D0690BE090}" type="presParOf" srcId="{ACFFF697-3430-481A-BFE5-092DB7DCA3C7}" destId="{F1C2360B-A421-4EFA-A134-40161F37237C}" srcOrd="2" destOrd="0" presId="urn:microsoft.com/office/officeart/2005/8/layout/cycle8"/>
    <dgm:cxn modelId="{4C08F533-5D71-4055-8198-3F8F4ABEC297}" type="presParOf" srcId="{ACFFF697-3430-481A-BFE5-092DB7DCA3C7}" destId="{FD19C002-A730-421F-8800-6FEB83BD1648}" srcOrd="3" destOrd="0" presId="urn:microsoft.com/office/officeart/2005/8/layout/cycle8"/>
    <dgm:cxn modelId="{94B73738-6B1A-46D0-8A14-360CF58B5414}" type="presParOf" srcId="{ACFFF697-3430-481A-BFE5-092DB7DCA3C7}" destId="{F3915EBF-6083-4604-9E1E-E907B63884A2}" srcOrd="4" destOrd="0" presId="urn:microsoft.com/office/officeart/2005/8/layout/cycle8"/>
    <dgm:cxn modelId="{627F5186-0ACE-430F-95EA-5BE734CC68F3}" type="presParOf" srcId="{ACFFF697-3430-481A-BFE5-092DB7DCA3C7}" destId="{2A132931-2A2B-4CEE-937F-6BB6C5858CAE}" srcOrd="5" destOrd="0" presId="urn:microsoft.com/office/officeart/2005/8/layout/cycle8"/>
    <dgm:cxn modelId="{8B4BFD22-9CF6-457C-A910-5CE7460E2FA4}" type="presParOf" srcId="{ACFFF697-3430-481A-BFE5-092DB7DCA3C7}" destId="{DEA2BFC6-C3D5-46AD-B711-C2902774EEEF}" srcOrd="6" destOrd="0" presId="urn:microsoft.com/office/officeart/2005/8/layout/cycle8"/>
    <dgm:cxn modelId="{9F402494-B2DB-4993-9754-EB11EFF5D316}" type="presParOf" srcId="{ACFFF697-3430-481A-BFE5-092DB7DCA3C7}" destId="{5801153A-1683-4414-BCB0-CC7A8D4C27D2}" srcOrd="7" destOrd="0" presId="urn:microsoft.com/office/officeart/2005/8/layout/cycle8"/>
    <dgm:cxn modelId="{FE841B0A-4064-410B-BB50-FC68E3D43B74}" type="presParOf" srcId="{ACFFF697-3430-481A-BFE5-092DB7DCA3C7}" destId="{FCB9EA7B-AD5E-48A0-9438-9B9C87F0D0E6}" srcOrd="8" destOrd="0" presId="urn:microsoft.com/office/officeart/2005/8/layout/cycle8"/>
    <dgm:cxn modelId="{A2774C62-99A7-434F-B825-1FC05442B461}" type="presParOf" srcId="{ACFFF697-3430-481A-BFE5-092DB7DCA3C7}" destId="{C4C140A0-FDF6-4D41-8258-B68C6182E693}" srcOrd="9" destOrd="0" presId="urn:microsoft.com/office/officeart/2005/8/layout/cycle8"/>
    <dgm:cxn modelId="{82CFC453-33BE-4D24-BAE2-BE4AC75E4EC1}" type="presParOf" srcId="{ACFFF697-3430-481A-BFE5-092DB7DCA3C7}" destId="{EC3BB181-B524-456B-A939-4FA5EAE73EFD}" srcOrd="10" destOrd="0" presId="urn:microsoft.com/office/officeart/2005/8/layout/cycle8"/>
    <dgm:cxn modelId="{8622DF7C-87D9-4701-8199-9F9970526CBB}" type="presParOf" srcId="{ACFFF697-3430-481A-BFE5-092DB7DCA3C7}" destId="{1B5C98F0-443D-4CBE-A1DE-EFA8312F6DE2}" srcOrd="11" destOrd="0" presId="urn:microsoft.com/office/officeart/2005/8/layout/cycle8"/>
    <dgm:cxn modelId="{4FAAC470-86EB-43F9-B400-47BEA8F8D70B}" type="presParOf" srcId="{ACFFF697-3430-481A-BFE5-092DB7DCA3C7}" destId="{74AC824B-1A0D-4BB9-950C-C7A6FA7D232A}" srcOrd="12" destOrd="0" presId="urn:microsoft.com/office/officeart/2005/8/layout/cycle8"/>
    <dgm:cxn modelId="{AC95BC2D-8F00-4CE4-8F93-84A31DE549F9}" type="presParOf" srcId="{ACFFF697-3430-481A-BFE5-092DB7DCA3C7}" destId="{6B4A327C-32CA-44A1-9499-0269567484F5}" srcOrd="13" destOrd="0" presId="urn:microsoft.com/office/officeart/2005/8/layout/cycle8"/>
    <dgm:cxn modelId="{C55812E1-6948-40B1-BEE4-C9A19A1DE398}" type="presParOf" srcId="{ACFFF697-3430-481A-BFE5-092DB7DCA3C7}" destId="{9D832299-E491-4B08-B06D-388592CA3D3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04AD1C-74BA-4AA1-A085-AEEEDEF4127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FF78D09-94A4-4522-BC45-F98BD7CBF8AD}">
      <dgm:prSet phldrT="[Metin]" custT="1"/>
      <dgm:spPr>
        <a:solidFill>
          <a:srgbClr val="3333CC"/>
        </a:solidFill>
      </dgm:spPr>
      <dgm:t>
        <a:bodyPr/>
        <a:lstStyle/>
        <a:p>
          <a:r>
            <a:rPr lang="tr-TR" sz="1400" dirty="0"/>
            <a:t>2017</a:t>
          </a:r>
        </a:p>
        <a:p>
          <a:r>
            <a:rPr lang="tr-TR" sz="1400" dirty="0"/>
            <a:t>27.273 MW</a:t>
          </a:r>
        </a:p>
      </dgm:t>
    </dgm:pt>
    <dgm:pt modelId="{CD3CD99C-0915-4315-8F45-550F4E1488F9}" type="parTrans" cxnId="{7982F5C2-960F-431D-81DA-808054829FDE}">
      <dgm:prSet/>
      <dgm:spPr/>
      <dgm:t>
        <a:bodyPr/>
        <a:lstStyle/>
        <a:p>
          <a:endParaRPr lang="tr-TR"/>
        </a:p>
      </dgm:t>
    </dgm:pt>
    <dgm:pt modelId="{7DC795C0-1315-430A-B041-4272C091957B}" type="sibTrans" cxnId="{7982F5C2-960F-431D-81DA-808054829FDE}">
      <dgm:prSet/>
      <dgm:spPr/>
      <dgm:t>
        <a:bodyPr/>
        <a:lstStyle/>
        <a:p>
          <a:endParaRPr lang="tr-TR"/>
        </a:p>
      </dgm:t>
    </dgm:pt>
    <dgm:pt modelId="{B34D25E7-8F45-4AFA-A225-2F3E4A357C31}">
      <dgm:prSet phldrT="[Metin]" custT="1"/>
      <dgm:spPr>
        <a:solidFill>
          <a:srgbClr val="3333CC"/>
        </a:solidFill>
      </dgm:spPr>
      <dgm:t>
        <a:bodyPr/>
        <a:lstStyle/>
        <a:p>
          <a:r>
            <a:rPr lang="tr-TR" sz="1400" dirty="0"/>
            <a:t>2030</a:t>
          </a:r>
        </a:p>
        <a:p>
          <a:r>
            <a:rPr lang="tr-TR" sz="1400" dirty="0"/>
            <a:t>Hidrolik Potansiyelin Tamamı</a:t>
          </a:r>
        </a:p>
      </dgm:t>
    </dgm:pt>
    <dgm:pt modelId="{EF0609BB-615D-4CA5-B008-7DE2F10C6B81}" type="parTrans" cxnId="{888FCB50-161E-40C3-AF08-525872F9D55E}">
      <dgm:prSet/>
      <dgm:spPr/>
      <dgm:t>
        <a:bodyPr/>
        <a:lstStyle/>
        <a:p>
          <a:endParaRPr lang="tr-TR"/>
        </a:p>
      </dgm:t>
    </dgm:pt>
    <dgm:pt modelId="{4550BDCB-F84D-41AE-8CD2-FA97EC553F2B}" type="sibTrans" cxnId="{888FCB50-161E-40C3-AF08-525872F9D55E}">
      <dgm:prSet/>
      <dgm:spPr/>
      <dgm:t>
        <a:bodyPr/>
        <a:lstStyle/>
        <a:p>
          <a:endParaRPr lang="tr-TR"/>
        </a:p>
      </dgm:t>
    </dgm:pt>
    <dgm:pt modelId="{D9B78675-B414-4C59-8B22-75E354431E23}">
      <dgm:prSet phldrT="[Metin]"/>
      <dgm:spPr>
        <a:solidFill>
          <a:srgbClr val="3333CC"/>
        </a:solidFill>
      </dgm:spPr>
      <dgm:t>
        <a:bodyPr/>
        <a:lstStyle/>
        <a:p>
          <a:r>
            <a:rPr lang="tr-TR" dirty="0"/>
            <a:t>HİDROLİK</a:t>
          </a:r>
        </a:p>
      </dgm:t>
    </dgm:pt>
    <dgm:pt modelId="{5D5B1A49-E56F-439F-A716-A1AA57091C8E}" type="parTrans" cxnId="{D197E656-7DD6-4182-9557-5678CCA088CF}">
      <dgm:prSet/>
      <dgm:spPr/>
      <dgm:t>
        <a:bodyPr/>
        <a:lstStyle/>
        <a:p>
          <a:endParaRPr lang="tr-TR"/>
        </a:p>
      </dgm:t>
    </dgm:pt>
    <dgm:pt modelId="{9A6D2224-4B64-4AD5-A0B1-F95492FB6BEE}" type="sibTrans" cxnId="{D197E656-7DD6-4182-9557-5678CCA088CF}">
      <dgm:prSet/>
      <dgm:spPr/>
      <dgm:t>
        <a:bodyPr/>
        <a:lstStyle/>
        <a:p>
          <a:endParaRPr lang="tr-TR"/>
        </a:p>
      </dgm:t>
    </dgm:pt>
    <dgm:pt modelId="{ACFFF697-3430-481A-BFE5-092DB7DCA3C7}" type="pres">
      <dgm:prSet presAssocID="{F104AD1C-74BA-4AA1-A085-AEEEDEF4127B}" presName="compositeShape" presStyleCnt="0">
        <dgm:presLayoutVars>
          <dgm:chMax val="7"/>
          <dgm:dir/>
          <dgm:resizeHandles val="exact"/>
        </dgm:presLayoutVars>
      </dgm:prSet>
      <dgm:spPr/>
    </dgm:pt>
    <dgm:pt modelId="{9C014C27-C6AF-439D-BCE8-7CBE99F03DBB}" type="pres">
      <dgm:prSet presAssocID="{F104AD1C-74BA-4AA1-A085-AEEEDEF4127B}" presName="wedge1" presStyleLbl="node1" presStyleIdx="0" presStyleCnt="3"/>
      <dgm:spPr/>
    </dgm:pt>
    <dgm:pt modelId="{98A2728A-DA1B-4D5B-B21C-16674CBB8E9D}" type="pres">
      <dgm:prSet presAssocID="{F104AD1C-74BA-4AA1-A085-AEEEDEF4127B}" presName="dummy1a" presStyleCnt="0"/>
      <dgm:spPr/>
    </dgm:pt>
    <dgm:pt modelId="{F1C2360B-A421-4EFA-A134-40161F37237C}" type="pres">
      <dgm:prSet presAssocID="{F104AD1C-74BA-4AA1-A085-AEEEDEF4127B}" presName="dummy1b" presStyleCnt="0"/>
      <dgm:spPr/>
    </dgm:pt>
    <dgm:pt modelId="{FD19C002-A730-421F-8800-6FEB83BD1648}" type="pres">
      <dgm:prSet presAssocID="{F104AD1C-74BA-4AA1-A085-AEEEDEF4127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3915EBF-6083-4604-9E1E-E907B63884A2}" type="pres">
      <dgm:prSet presAssocID="{F104AD1C-74BA-4AA1-A085-AEEEDEF4127B}" presName="wedge2" presStyleLbl="node1" presStyleIdx="1" presStyleCnt="3"/>
      <dgm:spPr/>
    </dgm:pt>
    <dgm:pt modelId="{2A132931-2A2B-4CEE-937F-6BB6C5858CAE}" type="pres">
      <dgm:prSet presAssocID="{F104AD1C-74BA-4AA1-A085-AEEEDEF4127B}" presName="dummy2a" presStyleCnt="0"/>
      <dgm:spPr/>
    </dgm:pt>
    <dgm:pt modelId="{DEA2BFC6-C3D5-46AD-B711-C2902774EEEF}" type="pres">
      <dgm:prSet presAssocID="{F104AD1C-74BA-4AA1-A085-AEEEDEF4127B}" presName="dummy2b" presStyleCnt="0"/>
      <dgm:spPr/>
    </dgm:pt>
    <dgm:pt modelId="{5801153A-1683-4414-BCB0-CC7A8D4C27D2}" type="pres">
      <dgm:prSet presAssocID="{F104AD1C-74BA-4AA1-A085-AEEEDEF4127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CB9EA7B-AD5E-48A0-9438-9B9C87F0D0E6}" type="pres">
      <dgm:prSet presAssocID="{F104AD1C-74BA-4AA1-A085-AEEEDEF4127B}" presName="wedge3" presStyleLbl="node1" presStyleIdx="2" presStyleCnt="3"/>
      <dgm:spPr/>
    </dgm:pt>
    <dgm:pt modelId="{C4C140A0-FDF6-4D41-8258-B68C6182E693}" type="pres">
      <dgm:prSet presAssocID="{F104AD1C-74BA-4AA1-A085-AEEEDEF4127B}" presName="dummy3a" presStyleCnt="0"/>
      <dgm:spPr/>
    </dgm:pt>
    <dgm:pt modelId="{EC3BB181-B524-456B-A939-4FA5EAE73EFD}" type="pres">
      <dgm:prSet presAssocID="{F104AD1C-74BA-4AA1-A085-AEEEDEF4127B}" presName="dummy3b" presStyleCnt="0"/>
      <dgm:spPr/>
    </dgm:pt>
    <dgm:pt modelId="{1B5C98F0-443D-4CBE-A1DE-EFA8312F6DE2}" type="pres">
      <dgm:prSet presAssocID="{F104AD1C-74BA-4AA1-A085-AEEEDEF4127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74AC824B-1A0D-4BB9-950C-C7A6FA7D232A}" type="pres">
      <dgm:prSet presAssocID="{7DC795C0-1315-430A-B041-4272C091957B}" presName="arrowWedge1" presStyleLbl="fgSibTrans2D1" presStyleIdx="0" presStyleCnt="3"/>
      <dgm:spPr>
        <a:solidFill>
          <a:srgbClr val="7030A0"/>
        </a:solidFill>
      </dgm:spPr>
    </dgm:pt>
    <dgm:pt modelId="{6B4A327C-32CA-44A1-9499-0269567484F5}" type="pres">
      <dgm:prSet presAssocID="{4550BDCB-F84D-41AE-8CD2-FA97EC553F2B}" presName="arrowWedge2" presStyleLbl="fgSibTrans2D1" presStyleIdx="1" presStyleCnt="3"/>
      <dgm:spPr>
        <a:solidFill>
          <a:srgbClr val="7030A0"/>
        </a:solidFill>
      </dgm:spPr>
    </dgm:pt>
    <dgm:pt modelId="{9D832299-E491-4B08-B06D-388592CA3D34}" type="pres">
      <dgm:prSet presAssocID="{9A6D2224-4B64-4AD5-A0B1-F95492FB6BEE}" presName="arrowWedge3" presStyleLbl="fgSibTrans2D1" presStyleIdx="2" presStyleCnt="3"/>
      <dgm:spPr>
        <a:solidFill>
          <a:srgbClr val="7030A0"/>
        </a:solidFill>
      </dgm:spPr>
    </dgm:pt>
  </dgm:ptLst>
  <dgm:cxnLst>
    <dgm:cxn modelId="{EC7B7C31-17E1-4209-8B4A-F11AE7C6F72C}" type="presOf" srcId="{3FF78D09-94A4-4522-BC45-F98BD7CBF8AD}" destId="{9C014C27-C6AF-439D-BCE8-7CBE99F03DBB}" srcOrd="0" destOrd="0" presId="urn:microsoft.com/office/officeart/2005/8/layout/cycle8"/>
    <dgm:cxn modelId="{825BE935-18E7-4D11-8A0D-6C8C6B1AC3CB}" type="presOf" srcId="{3FF78D09-94A4-4522-BC45-F98BD7CBF8AD}" destId="{FD19C002-A730-421F-8800-6FEB83BD1648}" srcOrd="1" destOrd="0" presId="urn:microsoft.com/office/officeart/2005/8/layout/cycle8"/>
    <dgm:cxn modelId="{2CA8F46F-40C6-4181-804A-7FCC41BC3D3C}" type="presOf" srcId="{F104AD1C-74BA-4AA1-A085-AEEEDEF4127B}" destId="{ACFFF697-3430-481A-BFE5-092DB7DCA3C7}" srcOrd="0" destOrd="0" presId="urn:microsoft.com/office/officeart/2005/8/layout/cycle8"/>
    <dgm:cxn modelId="{888FCB50-161E-40C3-AF08-525872F9D55E}" srcId="{F104AD1C-74BA-4AA1-A085-AEEEDEF4127B}" destId="{B34D25E7-8F45-4AFA-A225-2F3E4A357C31}" srcOrd="1" destOrd="0" parTransId="{EF0609BB-615D-4CA5-B008-7DE2F10C6B81}" sibTransId="{4550BDCB-F84D-41AE-8CD2-FA97EC553F2B}"/>
    <dgm:cxn modelId="{D197E656-7DD6-4182-9557-5678CCA088CF}" srcId="{F104AD1C-74BA-4AA1-A085-AEEEDEF4127B}" destId="{D9B78675-B414-4C59-8B22-75E354431E23}" srcOrd="2" destOrd="0" parTransId="{5D5B1A49-E56F-439F-A716-A1AA57091C8E}" sibTransId="{9A6D2224-4B64-4AD5-A0B1-F95492FB6BEE}"/>
    <dgm:cxn modelId="{D45D83C2-8687-464F-B709-57C942225B04}" type="presOf" srcId="{B34D25E7-8F45-4AFA-A225-2F3E4A357C31}" destId="{5801153A-1683-4414-BCB0-CC7A8D4C27D2}" srcOrd="1" destOrd="0" presId="urn:microsoft.com/office/officeart/2005/8/layout/cycle8"/>
    <dgm:cxn modelId="{7982F5C2-960F-431D-81DA-808054829FDE}" srcId="{F104AD1C-74BA-4AA1-A085-AEEEDEF4127B}" destId="{3FF78D09-94A4-4522-BC45-F98BD7CBF8AD}" srcOrd="0" destOrd="0" parTransId="{CD3CD99C-0915-4315-8F45-550F4E1488F9}" sibTransId="{7DC795C0-1315-430A-B041-4272C091957B}"/>
    <dgm:cxn modelId="{CC3FD9CD-67B6-4B4B-AB46-CF7EFD04AA67}" type="presOf" srcId="{D9B78675-B414-4C59-8B22-75E354431E23}" destId="{FCB9EA7B-AD5E-48A0-9438-9B9C87F0D0E6}" srcOrd="0" destOrd="0" presId="urn:microsoft.com/office/officeart/2005/8/layout/cycle8"/>
    <dgm:cxn modelId="{001835F1-A8B0-4806-B181-43161A8C7399}" type="presOf" srcId="{D9B78675-B414-4C59-8B22-75E354431E23}" destId="{1B5C98F0-443D-4CBE-A1DE-EFA8312F6DE2}" srcOrd="1" destOrd="0" presId="urn:microsoft.com/office/officeart/2005/8/layout/cycle8"/>
    <dgm:cxn modelId="{1EE1DCFB-6615-4618-B371-2F4919D6CF14}" type="presOf" srcId="{B34D25E7-8F45-4AFA-A225-2F3E4A357C31}" destId="{F3915EBF-6083-4604-9E1E-E907B63884A2}" srcOrd="0" destOrd="0" presId="urn:microsoft.com/office/officeart/2005/8/layout/cycle8"/>
    <dgm:cxn modelId="{C6BBDDA0-B39F-43A2-B0C4-B1CCC3405EE0}" type="presParOf" srcId="{ACFFF697-3430-481A-BFE5-092DB7DCA3C7}" destId="{9C014C27-C6AF-439D-BCE8-7CBE99F03DBB}" srcOrd="0" destOrd="0" presId="urn:microsoft.com/office/officeart/2005/8/layout/cycle8"/>
    <dgm:cxn modelId="{077BAE18-B850-442E-971E-BFBC2B422644}" type="presParOf" srcId="{ACFFF697-3430-481A-BFE5-092DB7DCA3C7}" destId="{98A2728A-DA1B-4D5B-B21C-16674CBB8E9D}" srcOrd="1" destOrd="0" presId="urn:microsoft.com/office/officeart/2005/8/layout/cycle8"/>
    <dgm:cxn modelId="{2622088E-57A8-40F7-87CF-68D6AF624109}" type="presParOf" srcId="{ACFFF697-3430-481A-BFE5-092DB7DCA3C7}" destId="{F1C2360B-A421-4EFA-A134-40161F37237C}" srcOrd="2" destOrd="0" presId="urn:microsoft.com/office/officeart/2005/8/layout/cycle8"/>
    <dgm:cxn modelId="{A9C1F9E7-0116-4495-B44E-27859B1925DC}" type="presParOf" srcId="{ACFFF697-3430-481A-BFE5-092DB7DCA3C7}" destId="{FD19C002-A730-421F-8800-6FEB83BD1648}" srcOrd="3" destOrd="0" presId="urn:microsoft.com/office/officeart/2005/8/layout/cycle8"/>
    <dgm:cxn modelId="{BAFF0CF5-0C5E-4915-A7ED-32F0D8406156}" type="presParOf" srcId="{ACFFF697-3430-481A-BFE5-092DB7DCA3C7}" destId="{F3915EBF-6083-4604-9E1E-E907B63884A2}" srcOrd="4" destOrd="0" presId="urn:microsoft.com/office/officeart/2005/8/layout/cycle8"/>
    <dgm:cxn modelId="{D4AD1111-2999-4A8B-A165-13341DED1384}" type="presParOf" srcId="{ACFFF697-3430-481A-BFE5-092DB7DCA3C7}" destId="{2A132931-2A2B-4CEE-937F-6BB6C5858CAE}" srcOrd="5" destOrd="0" presId="urn:microsoft.com/office/officeart/2005/8/layout/cycle8"/>
    <dgm:cxn modelId="{A178E941-5C95-430F-B75E-4319491B7066}" type="presParOf" srcId="{ACFFF697-3430-481A-BFE5-092DB7DCA3C7}" destId="{DEA2BFC6-C3D5-46AD-B711-C2902774EEEF}" srcOrd="6" destOrd="0" presId="urn:microsoft.com/office/officeart/2005/8/layout/cycle8"/>
    <dgm:cxn modelId="{0C473B6E-E5A7-433A-8444-CB2AC4A79F78}" type="presParOf" srcId="{ACFFF697-3430-481A-BFE5-092DB7DCA3C7}" destId="{5801153A-1683-4414-BCB0-CC7A8D4C27D2}" srcOrd="7" destOrd="0" presId="urn:microsoft.com/office/officeart/2005/8/layout/cycle8"/>
    <dgm:cxn modelId="{7F8E1995-9417-444C-8495-839E72111CF2}" type="presParOf" srcId="{ACFFF697-3430-481A-BFE5-092DB7DCA3C7}" destId="{FCB9EA7B-AD5E-48A0-9438-9B9C87F0D0E6}" srcOrd="8" destOrd="0" presId="urn:microsoft.com/office/officeart/2005/8/layout/cycle8"/>
    <dgm:cxn modelId="{8C6E8CB7-5CAE-49C5-9CD9-DBDCC30DDB5B}" type="presParOf" srcId="{ACFFF697-3430-481A-BFE5-092DB7DCA3C7}" destId="{C4C140A0-FDF6-4D41-8258-B68C6182E693}" srcOrd="9" destOrd="0" presId="urn:microsoft.com/office/officeart/2005/8/layout/cycle8"/>
    <dgm:cxn modelId="{5C207DDE-EB76-49A1-8D44-A2BE83887D0F}" type="presParOf" srcId="{ACFFF697-3430-481A-BFE5-092DB7DCA3C7}" destId="{EC3BB181-B524-456B-A939-4FA5EAE73EFD}" srcOrd="10" destOrd="0" presId="urn:microsoft.com/office/officeart/2005/8/layout/cycle8"/>
    <dgm:cxn modelId="{F2D83A01-A457-4551-9D22-2BB3150967AB}" type="presParOf" srcId="{ACFFF697-3430-481A-BFE5-092DB7DCA3C7}" destId="{1B5C98F0-443D-4CBE-A1DE-EFA8312F6DE2}" srcOrd="11" destOrd="0" presId="urn:microsoft.com/office/officeart/2005/8/layout/cycle8"/>
    <dgm:cxn modelId="{7586585B-0627-4BF7-9111-CE6511D7B9A8}" type="presParOf" srcId="{ACFFF697-3430-481A-BFE5-092DB7DCA3C7}" destId="{74AC824B-1A0D-4BB9-950C-C7A6FA7D232A}" srcOrd="12" destOrd="0" presId="urn:microsoft.com/office/officeart/2005/8/layout/cycle8"/>
    <dgm:cxn modelId="{914C70CD-8920-4818-930D-07B1BE25409A}" type="presParOf" srcId="{ACFFF697-3430-481A-BFE5-092DB7DCA3C7}" destId="{6B4A327C-32CA-44A1-9499-0269567484F5}" srcOrd="13" destOrd="0" presId="urn:microsoft.com/office/officeart/2005/8/layout/cycle8"/>
    <dgm:cxn modelId="{E8DA1111-4DBD-4546-97E8-FC0B450AA16D}" type="presParOf" srcId="{ACFFF697-3430-481A-BFE5-092DB7DCA3C7}" destId="{9D832299-E491-4B08-B06D-388592CA3D3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14C27-C6AF-439D-BCE8-7CBE99F03DBB}">
      <dsp:nvSpPr>
        <dsp:cNvPr id="0" name=""/>
        <dsp:cNvSpPr/>
      </dsp:nvSpPr>
      <dsp:spPr>
        <a:xfrm>
          <a:off x="759542" y="205942"/>
          <a:ext cx="2661415" cy="2661415"/>
        </a:xfrm>
        <a:prstGeom prst="pie">
          <a:avLst>
            <a:gd name="adj1" fmla="val 16200000"/>
            <a:gd name="adj2" fmla="val 180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2017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6.516 MW</a:t>
          </a:r>
        </a:p>
      </dsp:txBody>
      <dsp:txXfrm>
        <a:off x="2162171" y="769909"/>
        <a:ext cx="950505" cy="792087"/>
      </dsp:txXfrm>
    </dsp:sp>
    <dsp:sp modelId="{F3915EBF-6083-4604-9E1E-E907B63884A2}">
      <dsp:nvSpPr>
        <dsp:cNvPr id="0" name=""/>
        <dsp:cNvSpPr/>
      </dsp:nvSpPr>
      <dsp:spPr>
        <a:xfrm>
          <a:off x="704729" y="300993"/>
          <a:ext cx="2661415" cy="2661415"/>
        </a:xfrm>
        <a:prstGeom prst="pie">
          <a:avLst>
            <a:gd name="adj1" fmla="val 1800000"/>
            <a:gd name="adj2" fmla="val 900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2030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16.000 MW</a:t>
          </a:r>
        </a:p>
      </dsp:txBody>
      <dsp:txXfrm>
        <a:off x="1338400" y="2027745"/>
        <a:ext cx="1425758" cy="697037"/>
      </dsp:txXfrm>
    </dsp:sp>
    <dsp:sp modelId="{FCB9EA7B-AD5E-48A0-9438-9B9C87F0D0E6}">
      <dsp:nvSpPr>
        <dsp:cNvPr id="0" name=""/>
        <dsp:cNvSpPr/>
      </dsp:nvSpPr>
      <dsp:spPr>
        <a:xfrm>
          <a:off x="649917" y="205942"/>
          <a:ext cx="2661415" cy="2661415"/>
        </a:xfrm>
        <a:prstGeom prst="pie">
          <a:avLst>
            <a:gd name="adj1" fmla="val 9000000"/>
            <a:gd name="adj2" fmla="val 1620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RÜZGAR</a:t>
          </a:r>
        </a:p>
      </dsp:txBody>
      <dsp:txXfrm>
        <a:off x="958197" y="769909"/>
        <a:ext cx="950505" cy="792087"/>
      </dsp:txXfrm>
    </dsp:sp>
    <dsp:sp modelId="{74AC824B-1A0D-4BB9-950C-C7A6FA7D232A}">
      <dsp:nvSpPr>
        <dsp:cNvPr id="0" name=""/>
        <dsp:cNvSpPr/>
      </dsp:nvSpPr>
      <dsp:spPr>
        <a:xfrm>
          <a:off x="595007" y="41188"/>
          <a:ext cx="2990924" cy="2990924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A327C-32CA-44A1-9499-0269567484F5}">
      <dsp:nvSpPr>
        <dsp:cNvPr id="0" name=""/>
        <dsp:cNvSpPr/>
      </dsp:nvSpPr>
      <dsp:spPr>
        <a:xfrm>
          <a:off x="539975" y="136070"/>
          <a:ext cx="2990924" cy="2990924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32299-E491-4B08-B06D-388592CA3D34}">
      <dsp:nvSpPr>
        <dsp:cNvPr id="0" name=""/>
        <dsp:cNvSpPr/>
      </dsp:nvSpPr>
      <dsp:spPr>
        <a:xfrm>
          <a:off x="484943" y="41188"/>
          <a:ext cx="2990924" cy="2990924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14C27-C6AF-439D-BCE8-7CBE99F03DBB}">
      <dsp:nvSpPr>
        <dsp:cNvPr id="0" name=""/>
        <dsp:cNvSpPr/>
      </dsp:nvSpPr>
      <dsp:spPr>
        <a:xfrm>
          <a:off x="675327" y="210623"/>
          <a:ext cx="2721902" cy="2721902"/>
        </a:xfrm>
        <a:prstGeom prst="pie">
          <a:avLst>
            <a:gd name="adj1" fmla="val 16200000"/>
            <a:gd name="adj2" fmla="val 180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rgbClr val="3333CC"/>
              </a:solidFill>
            </a:rPr>
            <a:t>2017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rgbClr val="3333CC"/>
              </a:solidFill>
            </a:rPr>
            <a:t>3.420 MW</a:t>
          </a:r>
        </a:p>
      </dsp:txBody>
      <dsp:txXfrm>
        <a:off x="2109834" y="787407"/>
        <a:ext cx="972108" cy="810090"/>
      </dsp:txXfrm>
    </dsp:sp>
    <dsp:sp modelId="{F3915EBF-6083-4604-9E1E-E907B63884A2}">
      <dsp:nvSpPr>
        <dsp:cNvPr id="0" name=""/>
        <dsp:cNvSpPr/>
      </dsp:nvSpPr>
      <dsp:spPr>
        <a:xfrm>
          <a:off x="619268" y="307834"/>
          <a:ext cx="2721902" cy="2721902"/>
        </a:xfrm>
        <a:prstGeom prst="pie">
          <a:avLst>
            <a:gd name="adj1" fmla="val 1800000"/>
            <a:gd name="adj2" fmla="val 900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rgbClr val="3333CC"/>
              </a:solidFill>
            </a:rPr>
            <a:t>2030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rgbClr val="3333CC"/>
              </a:solidFill>
            </a:rPr>
            <a:t>10.000 MW</a:t>
          </a:r>
        </a:p>
      </dsp:txBody>
      <dsp:txXfrm>
        <a:off x="1267340" y="2073830"/>
        <a:ext cx="1458162" cy="712879"/>
      </dsp:txXfrm>
    </dsp:sp>
    <dsp:sp modelId="{FCB9EA7B-AD5E-48A0-9438-9B9C87F0D0E6}">
      <dsp:nvSpPr>
        <dsp:cNvPr id="0" name=""/>
        <dsp:cNvSpPr/>
      </dsp:nvSpPr>
      <dsp:spPr>
        <a:xfrm>
          <a:off x="563210" y="210623"/>
          <a:ext cx="2721902" cy="2721902"/>
        </a:xfrm>
        <a:prstGeom prst="pie">
          <a:avLst>
            <a:gd name="adj1" fmla="val 9000000"/>
            <a:gd name="adj2" fmla="val 1620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rgbClr val="3333CC"/>
              </a:solidFill>
            </a:rPr>
            <a:t>GÜNEŞ</a:t>
          </a:r>
        </a:p>
      </dsp:txBody>
      <dsp:txXfrm>
        <a:off x="878497" y="787407"/>
        <a:ext cx="972108" cy="810090"/>
      </dsp:txXfrm>
    </dsp:sp>
    <dsp:sp modelId="{74AC824B-1A0D-4BB9-950C-C7A6FA7D232A}">
      <dsp:nvSpPr>
        <dsp:cNvPr id="0" name=""/>
        <dsp:cNvSpPr/>
      </dsp:nvSpPr>
      <dsp:spPr>
        <a:xfrm>
          <a:off x="507052" y="42124"/>
          <a:ext cx="3058899" cy="305889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A327C-32CA-44A1-9499-0269567484F5}">
      <dsp:nvSpPr>
        <dsp:cNvPr id="0" name=""/>
        <dsp:cNvSpPr/>
      </dsp:nvSpPr>
      <dsp:spPr>
        <a:xfrm>
          <a:off x="450770" y="139163"/>
          <a:ext cx="3058899" cy="305889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32299-E491-4B08-B06D-388592CA3D34}">
      <dsp:nvSpPr>
        <dsp:cNvPr id="0" name=""/>
        <dsp:cNvSpPr/>
      </dsp:nvSpPr>
      <dsp:spPr>
        <a:xfrm>
          <a:off x="394487" y="42124"/>
          <a:ext cx="3058899" cy="305889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14C27-C6AF-439D-BCE8-7CBE99F03DBB}">
      <dsp:nvSpPr>
        <dsp:cNvPr id="0" name=""/>
        <dsp:cNvSpPr/>
      </dsp:nvSpPr>
      <dsp:spPr>
        <a:xfrm>
          <a:off x="485115" y="208366"/>
          <a:ext cx="2692739" cy="2692739"/>
        </a:xfrm>
        <a:prstGeom prst="pie">
          <a:avLst>
            <a:gd name="adj1" fmla="val 16200000"/>
            <a:gd name="adj2" fmla="val 1800000"/>
          </a:avLst>
        </a:prstGeom>
        <a:solidFill>
          <a:srgbClr val="3333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2017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27.273 MW</a:t>
          </a:r>
        </a:p>
      </dsp:txBody>
      <dsp:txXfrm>
        <a:off x="1904253" y="778971"/>
        <a:ext cx="961692" cy="801410"/>
      </dsp:txXfrm>
    </dsp:sp>
    <dsp:sp modelId="{F3915EBF-6083-4604-9E1E-E907B63884A2}">
      <dsp:nvSpPr>
        <dsp:cNvPr id="0" name=""/>
        <dsp:cNvSpPr/>
      </dsp:nvSpPr>
      <dsp:spPr>
        <a:xfrm>
          <a:off x="429658" y="304535"/>
          <a:ext cx="2692739" cy="2692739"/>
        </a:xfrm>
        <a:prstGeom prst="pie">
          <a:avLst>
            <a:gd name="adj1" fmla="val 1800000"/>
            <a:gd name="adj2" fmla="val 9000000"/>
          </a:avLst>
        </a:prstGeom>
        <a:solidFill>
          <a:srgbClr val="3333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2030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Hidrolik Potansiyelin Tamamı</a:t>
          </a:r>
        </a:p>
      </dsp:txBody>
      <dsp:txXfrm>
        <a:off x="1070786" y="2051610"/>
        <a:ext cx="1442538" cy="705241"/>
      </dsp:txXfrm>
    </dsp:sp>
    <dsp:sp modelId="{FCB9EA7B-AD5E-48A0-9438-9B9C87F0D0E6}">
      <dsp:nvSpPr>
        <dsp:cNvPr id="0" name=""/>
        <dsp:cNvSpPr/>
      </dsp:nvSpPr>
      <dsp:spPr>
        <a:xfrm>
          <a:off x="374200" y="208366"/>
          <a:ext cx="2692739" cy="2692739"/>
        </a:xfrm>
        <a:prstGeom prst="pie">
          <a:avLst>
            <a:gd name="adj1" fmla="val 9000000"/>
            <a:gd name="adj2" fmla="val 16200000"/>
          </a:avLst>
        </a:prstGeom>
        <a:solidFill>
          <a:srgbClr val="3333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HİDROLİK</a:t>
          </a:r>
        </a:p>
      </dsp:txBody>
      <dsp:txXfrm>
        <a:off x="686109" y="778971"/>
        <a:ext cx="961692" cy="801410"/>
      </dsp:txXfrm>
    </dsp:sp>
    <dsp:sp modelId="{74AC824B-1A0D-4BB9-950C-C7A6FA7D232A}">
      <dsp:nvSpPr>
        <dsp:cNvPr id="0" name=""/>
        <dsp:cNvSpPr/>
      </dsp:nvSpPr>
      <dsp:spPr>
        <a:xfrm>
          <a:off x="318644" y="41673"/>
          <a:ext cx="3026126" cy="302612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A327C-32CA-44A1-9499-0269567484F5}">
      <dsp:nvSpPr>
        <dsp:cNvPr id="0" name=""/>
        <dsp:cNvSpPr/>
      </dsp:nvSpPr>
      <dsp:spPr>
        <a:xfrm>
          <a:off x="262964" y="137672"/>
          <a:ext cx="3026126" cy="302612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32299-E491-4B08-B06D-388592CA3D34}">
      <dsp:nvSpPr>
        <dsp:cNvPr id="0" name=""/>
        <dsp:cNvSpPr/>
      </dsp:nvSpPr>
      <dsp:spPr>
        <a:xfrm>
          <a:off x="207285" y="41673"/>
          <a:ext cx="3026126" cy="302612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36571-440D-4E88-9EC5-4AE0255F8A83}" type="datetimeFigureOut">
              <a:rPr lang="tr-TR" smtClean="0"/>
              <a:t>26.11.2018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6F8C0-1836-4912-A3D4-6FD15DE3E1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1546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E676B-720A-4EAC-81EA-E9E06F8772CE}" type="datetimeFigureOut">
              <a:rPr lang="tr-TR" smtClean="0"/>
              <a:t>26.11.2018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90BAE-4455-4918-8908-FF03C5DABE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5845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dirty="0"/>
          </a:p>
        </p:txBody>
      </p:sp>
      <p:sp>
        <p:nvSpPr>
          <p:cNvPr id="1843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8F03E6-BA8D-48E6-8F0D-B1FDFA952BC6}" type="slidenum">
              <a:rPr lang="tr-TR" altLang="tr-TR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691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90BAE-4455-4918-8908-FF03C5DABE0D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9217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90BAE-4455-4918-8908-FF03C5DABE0D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9520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90BAE-4455-4918-8908-FF03C5DABE0D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9143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90BAE-4455-4918-8908-FF03C5DABE0D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5613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90BAE-4455-4918-8908-FF03C5DABE0D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6464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90BAE-4455-4918-8908-FF03C5DABE0D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2891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48145" y="3602038"/>
            <a:ext cx="1060565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dirty="0"/>
              <a:t>Asıl alt başlık stilini düzenlemek için tıklatın</a:t>
            </a:r>
          </a:p>
        </p:txBody>
      </p:sp>
      <p:sp>
        <p:nvSpPr>
          <p:cNvPr id="4" name="Altbilgi Yer Tutucusu 4"/>
          <p:cNvSpPr>
            <a:spLocks noGrp="1"/>
          </p:cNvSpPr>
          <p:nvPr>
            <p:ph type="ftr" sz="quarter" idx="10"/>
          </p:nvPr>
        </p:nvSpPr>
        <p:spPr>
          <a:xfrm>
            <a:off x="4206875" y="6356350"/>
            <a:ext cx="540385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1854392" y="6653742"/>
            <a:ext cx="337608" cy="204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b="1" smtClean="0">
                <a:solidFill>
                  <a:srgbClr val="002060"/>
                </a:solidFill>
                <a:latin typeface="+mn-lt"/>
              </a:defRPr>
            </a:lvl1pPr>
          </a:lstStyle>
          <a:p>
            <a:pPr>
              <a:defRPr/>
            </a:pPr>
            <a:fld id="{DBE95C08-7AFF-4640-99B6-0C880948D37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  <p:pic>
        <p:nvPicPr>
          <p:cNvPr id="9" name="Resi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037" y="24494"/>
            <a:ext cx="2088684" cy="69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Resim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30"/>
            <a:ext cx="1900711" cy="7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100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69507" y="1825625"/>
            <a:ext cx="11526253" cy="4342288"/>
          </a:xfrm>
        </p:spPr>
        <p:txBody>
          <a:bodyPr/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cxnSp>
        <p:nvCxnSpPr>
          <p:cNvPr id="18" name="Düz Bağlayıcı 17"/>
          <p:cNvCxnSpPr/>
          <p:nvPr userDrawn="1"/>
        </p:nvCxnSpPr>
        <p:spPr>
          <a:xfrm>
            <a:off x="19050" y="6686550"/>
            <a:ext cx="12172950" cy="952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1854392" y="6653742"/>
            <a:ext cx="337608" cy="204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b="1" smtClean="0">
                <a:solidFill>
                  <a:srgbClr val="002060"/>
                </a:solidFill>
                <a:latin typeface="+mn-lt"/>
              </a:defRPr>
            </a:lvl1pPr>
          </a:lstStyle>
          <a:p>
            <a:pPr>
              <a:defRPr/>
            </a:pPr>
            <a:fld id="{DBE95C08-7AFF-4640-99B6-0C880948D37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  <p:pic>
        <p:nvPicPr>
          <p:cNvPr id="7" name="Resi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037" y="24494"/>
            <a:ext cx="2088684" cy="69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Resi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30"/>
            <a:ext cx="1900711" cy="7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179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150667"/>
            <a:ext cx="10515600" cy="728811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9" name="Altbilgi Yer Tutucusu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ayt Numarası Yer Tutucusu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D9385-8E32-450C-8975-214FE138DDB7}" type="slidenum">
              <a:rPr lang="tr-TR">
                <a:solidFill>
                  <a:srgbClr val="5B9BD5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1" name="Veri Yer Tutucusu 3"/>
          <p:cNvSpPr>
            <a:spLocks noGrp="1"/>
          </p:cNvSpPr>
          <p:nvPr>
            <p:ph type="dt" sz="half" idx="12"/>
          </p:nvPr>
        </p:nvSpPr>
        <p:spPr>
          <a:xfrm>
            <a:off x="10660063" y="6465888"/>
            <a:ext cx="808037" cy="365125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tr-TR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14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198244"/>
            <a:ext cx="10515600" cy="769409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1" name="Altbilgi Yer Tutucusu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ayt Numarası Yer Tutucus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0AA9A-0F55-4CA7-B15F-4D83389E2010}" type="slidenum">
              <a:rPr lang="tr-TR">
                <a:solidFill>
                  <a:srgbClr val="5B9BD5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3" name="Veri Yer Tutucusu 3"/>
          <p:cNvSpPr>
            <a:spLocks noGrp="1"/>
          </p:cNvSpPr>
          <p:nvPr>
            <p:ph type="dt" sz="half" idx="12"/>
          </p:nvPr>
        </p:nvSpPr>
        <p:spPr>
          <a:xfrm>
            <a:off x="10660063" y="6465888"/>
            <a:ext cx="808037" cy="365125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tr-TR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693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7" name="Altbilgi Yer Tutucusu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A3180-8DE2-428C-8562-DA0017441048}" type="slidenum">
              <a:rPr lang="tr-TR">
                <a:solidFill>
                  <a:srgbClr val="5B9BD5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9" name="Veri Yer Tutucusu 3"/>
          <p:cNvSpPr>
            <a:spLocks noGrp="1"/>
          </p:cNvSpPr>
          <p:nvPr>
            <p:ph type="dt" sz="half" idx="12"/>
          </p:nvPr>
        </p:nvSpPr>
        <p:spPr>
          <a:xfrm>
            <a:off x="10660063" y="6465888"/>
            <a:ext cx="808037" cy="365125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tr-TR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35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6" name="Altbilgi Yer Tutucusu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9D71C-E764-4DB9-951A-5BB518E606ED}" type="slidenum">
              <a:rPr lang="tr-TR">
                <a:solidFill>
                  <a:srgbClr val="5B9BD5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8" name="Veri Yer Tutucusu 3"/>
          <p:cNvSpPr>
            <a:spLocks noGrp="1"/>
          </p:cNvSpPr>
          <p:nvPr>
            <p:ph type="dt" sz="half" idx="12"/>
          </p:nvPr>
        </p:nvSpPr>
        <p:spPr>
          <a:xfrm>
            <a:off x="10660063" y="6465888"/>
            <a:ext cx="808037" cy="365125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tr-TR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52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185BD-5B94-4629-9FC7-6BD69CE6189A}" type="slidenum">
              <a:rPr lang="tr-TR">
                <a:solidFill>
                  <a:srgbClr val="5B9BD5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6" name="Veri Yer Tutucusu 3"/>
          <p:cNvSpPr>
            <a:spLocks noGrp="1"/>
          </p:cNvSpPr>
          <p:nvPr>
            <p:ph type="dt" sz="half" idx="12"/>
          </p:nvPr>
        </p:nvSpPr>
        <p:spPr>
          <a:xfrm>
            <a:off x="10660063" y="6465888"/>
            <a:ext cx="808037" cy="365125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tr-TR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8" name="Resi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710" y="0"/>
            <a:ext cx="1654175" cy="668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Düz Bağlayıcı 8"/>
          <p:cNvCxnSpPr/>
          <p:nvPr userDrawn="1"/>
        </p:nvCxnSpPr>
        <p:spPr>
          <a:xfrm>
            <a:off x="19050" y="6686550"/>
            <a:ext cx="12172950" cy="952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46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1854392" y="6653742"/>
            <a:ext cx="337608" cy="204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b="1" smtClean="0">
                <a:solidFill>
                  <a:srgbClr val="002060"/>
                </a:solidFill>
                <a:latin typeface="+mn-lt"/>
              </a:defRPr>
            </a:lvl1pPr>
          </a:lstStyle>
          <a:p>
            <a:pPr>
              <a:defRPr/>
            </a:pPr>
            <a:fld id="{DBE95C08-7AFF-4640-99B6-0C880948D37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87161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8" name="Altbilgi Yer Tutucusu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yt Numarası Yer Tutucusu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CDBFD-282A-4D2E-BED5-69BCE3D0F1D7}" type="slidenum">
              <a:rPr lang="tr-TR">
                <a:solidFill>
                  <a:srgbClr val="5B9BD5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0" name="Veri Yer Tutucusu 3"/>
          <p:cNvSpPr>
            <a:spLocks noGrp="1"/>
          </p:cNvSpPr>
          <p:nvPr>
            <p:ph type="dt" sz="half" idx="12"/>
          </p:nvPr>
        </p:nvSpPr>
        <p:spPr>
          <a:xfrm>
            <a:off x="10660063" y="6465888"/>
            <a:ext cx="808037" cy="365125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tr-TR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41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8" name="Altbilgi Yer Tutucusu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yt Numarası Yer Tutucusu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A85FF-8E84-45B2-B60B-7A3704722A30}" type="slidenum">
              <a:rPr lang="tr-TR">
                <a:solidFill>
                  <a:srgbClr val="5B9BD5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0" name="Veri Yer Tutucusu 3"/>
          <p:cNvSpPr>
            <a:spLocks noGrp="1"/>
          </p:cNvSpPr>
          <p:nvPr>
            <p:ph type="dt" sz="half" idx="12"/>
          </p:nvPr>
        </p:nvSpPr>
        <p:spPr>
          <a:xfrm>
            <a:off x="10660063" y="6465888"/>
            <a:ext cx="808037" cy="365125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tr-TR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51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8" name="Altbilgi Yer Tutucusu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yt Numarası Yer Tutucus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02B2C-5865-4CBA-BCF9-B598B9FF6DC7}" type="slidenum">
              <a:rPr lang="tr-TR">
                <a:solidFill>
                  <a:srgbClr val="5B9BD5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0" name="Veri Yer Tutucusu 3"/>
          <p:cNvSpPr>
            <a:spLocks noGrp="1"/>
          </p:cNvSpPr>
          <p:nvPr>
            <p:ph type="dt" sz="half" idx="12"/>
          </p:nvPr>
        </p:nvSpPr>
        <p:spPr>
          <a:xfrm>
            <a:off x="10660063" y="6465888"/>
            <a:ext cx="808037" cy="365125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tr-TR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740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Altbilgi Yer Tutucusu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188BA-717E-482A-911D-C7F30D7B47E3}" type="slidenum">
              <a:rPr lang="tr-TR">
                <a:solidFill>
                  <a:srgbClr val="5B9BD5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tr-TR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9" name="Veri Yer Tutucusu 3"/>
          <p:cNvSpPr>
            <a:spLocks noGrp="1"/>
          </p:cNvSpPr>
          <p:nvPr>
            <p:ph type="dt" sz="half" idx="12"/>
          </p:nvPr>
        </p:nvSpPr>
        <p:spPr>
          <a:xfrm>
            <a:off x="10660063" y="6465888"/>
            <a:ext cx="808037" cy="365125"/>
          </a:xfrm>
          <a:prstGeom prst="rect">
            <a:avLst/>
          </a:prstGeo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tr-TR" dirty="0">
              <a:solidFill>
                <a:srgbClr val="5B9BD5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328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91725" y="6416675"/>
            <a:ext cx="1163638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7" name="Düz Bağlayıcı 6"/>
          <p:cNvCxnSpPr/>
          <p:nvPr userDrawn="1"/>
        </p:nvCxnSpPr>
        <p:spPr>
          <a:xfrm flipV="1">
            <a:off x="1" y="750695"/>
            <a:ext cx="12192000" cy="146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Resi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037" y="24494"/>
            <a:ext cx="2088684" cy="69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Resim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30"/>
            <a:ext cx="1900711" cy="7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24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alphaModFix amt="2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aşlık Yer Tutucusu 1"/>
          <p:cNvSpPr>
            <a:spLocks noGrp="1"/>
          </p:cNvSpPr>
          <p:nvPr>
            <p:ph type="title"/>
          </p:nvPr>
        </p:nvSpPr>
        <p:spPr bwMode="auto">
          <a:xfrm>
            <a:off x="838200" y="250825"/>
            <a:ext cx="1051560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1854392" y="6653742"/>
            <a:ext cx="337608" cy="204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b="1" smtClean="0">
                <a:solidFill>
                  <a:srgbClr val="002060"/>
                </a:solidFill>
                <a:latin typeface="+mn-lt"/>
              </a:defRPr>
            </a:lvl1pPr>
          </a:lstStyle>
          <a:p>
            <a:pPr>
              <a:defRPr/>
            </a:pPr>
            <a:fld id="{DBE95C08-7AFF-4640-99B6-0C880948D37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23616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" y="2276454"/>
            <a:ext cx="12192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33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TÜRKİYE’DE YENİLENEBİLİR ENERJİ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6CFEA65-A49B-4765-AC83-E26842E2DE69}"/>
              </a:ext>
            </a:extLst>
          </p:cNvPr>
          <p:cNvSpPr txBox="1"/>
          <p:nvPr/>
        </p:nvSpPr>
        <p:spPr>
          <a:xfrm>
            <a:off x="4112476" y="4784706"/>
            <a:ext cx="3967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Hakan Şener  AKATA</a:t>
            </a:r>
          </a:p>
          <a:p>
            <a:pPr algn="ctr"/>
            <a:r>
              <a:rPr lang="tr-TR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Enerji ve Tabii Kaynaklar Uzmanı</a:t>
            </a:r>
          </a:p>
          <a:p>
            <a:pPr algn="ctr"/>
            <a:endParaRPr lang="tr-TR" sz="20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tr-TR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Mersin, 27 Kasım 2018 </a:t>
            </a:r>
          </a:p>
        </p:txBody>
      </p:sp>
    </p:spTree>
    <p:extLst>
      <p:ext uri="{BB962C8B-B14F-4D97-AF65-F5344CB8AC3E}">
        <p14:creationId xmlns:p14="http://schemas.microsoft.com/office/powerpoint/2010/main" val="3076792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İÇERİK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C9CE25DC-0C52-40AC-81A8-6E7EC7D04B12}"/>
              </a:ext>
            </a:extLst>
          </p:cNvPr>
          <p:cNvSpPr txBox="1"/>
          <p:nvPr/>
        </p:nvSpPr>
        <p:spPr>
          <a:xfrm>
            <a:off x="1716724" y="1336634"/>
            <a:ext cx="4379276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tr-TR" dirty="0"/>
              <a:t>Dünya’da Yenilenebilir Enerji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Enerji Talebi Gelişimi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Kapasite Gelişimi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Elektrik Üretimi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2017 Kapasite Gelişimi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Kaynaklarına Göre Elektrik</a:t>
            </a:r>
          </a:p>
          <a:p>
            <a:pPr lvl="2"/>
            <a:r>
              <a:rPr lang="tr-TR" dirty="0"/>
              <a:t>Üretim Maliyetleri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İklim Değişikliği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Enerji Arzı Senaryoları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Elektrik Üretim Senaryosu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altLang="tr-TR" dirty="0"/>
              <a:t>Yenilenebilir Enerji Kapasite Gelişimi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altLang="tr-TR" dirty="0"/>
              <a:t>İstihdam</a:t>
            </a:r>
          </a:p>
          <a:p>
            <a:pPr marL="800100" lvl="1" indent="-342900">
              <a:buFont typeface="+mj-lt"/>
              <a:buAutoNum type="alphaLcParenR"/>
            </a:pPr>
            <a:endParaRPr lang="tr-TR" altLang="tr-TR" dirty="0"/>
          </a:p>
          <a:p>
            <a:pPr marL="800100" lvl="1" indent="-342900">
              <a:buFont typeface="+mj-lt"/>
              <a:buAutoNum type="alphaLcParenR"/>
            </a:pPr>
            <a:endParaRPr lang="tr-TR" altLang="tr-TR" dirty="0"/>
          </a:p>
          <a:p>
            <a:pPr marL="800100" lvl="1" indent="-342900">
              <a:buFont typeface="+mj-lt"/>
              <a:buAutoNum type="alphaLcParenR"/>
            </a:pPr>
            <a:endParaRPr lang="tr-TR" altLang="tr-TR" dirty="0"/>
          </a:p>
          <a:p>
            <a:pPr marL="800100" lvl="1" indent="-342900">
              <a:buFont typeface="+mj-lt"/>
              <a:buAutoNum type="alphaLcParenR"/>
            </a:pPr>
            <a:endParaRPr lang="tr-TR" altLang="tr-TR" dirty="0"/>
          </a:p>
          <a:p>
            <a:pPr lvl="1"/>
            <a:endParaRPr lang="tr-TR" altLang="tr-TR" dirty="0"/>
          </a:p>
          <a:p>
            <a:pPr lvl="1"/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588AF21-BEB2-46D7-98E8-C306B9173150}"/>
              </a:ext>
            </a:extLst>
          </p:cNvPr>
          <p:cNvSpPr txBox="1"/>
          <p:nvPr/>
        </p:nvSpPr>
        <p:spPr>
          <a:xfrm>
            <a:off x="6096000" y="1336634"/>
            <a:ext cx="4218784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/>
              <a:t>2. Türkiye’de Yenilenebilir Enerji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YEK Potansiyelimiz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Enerji Arzı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Kapasite Gelişimi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Milli Enerji ve Maden Politikası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Hedeflerimiz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INDC Politikaları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Teşvik Mekanizmaları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Yenilenebilir Enerji Kaynak Alanları</a:t>
            </a:r>
          </a:p>
          <a:p>
            <a:pPr marL="800100" lvl="1" indent="-342900">
              <a:buFont typeface="+mj-lt"/>
              <a:buAutoNum type="alphaLcParenR"/>
            </a:pPr>
            <a:r>
              <a:rPr lang="tr-TR" dirty="0"/>
              <a:t>İstihdam</a:t>
            </a:r>
          </a:p>
          <a:p>
            <a:r>
              <a:rPr lang="tr-TR" dirty="0"/>
              <a:t>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6280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3</a:t>
            </a:fld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1" y="310412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36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DÜNYA’DA YENİLENEBİLİR ENERJİ</a:t>
            </a:r>
          </a:p>
        </p:txBody>
      </p:sp>
    </p:spTree>
    <p:extLst>
      <p:ext uri="{BB962C8B-B14F-4D97-AF65-F5344CB8AC3E}">
        <p14:creationId xmlns:p14="http://schemas.microsoft.com/office/powerpoint/2010/main" val="2027654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4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ENERJİ TALEBİ GELİŞİMİ </a:t>
            </a:r>
            <a:endParaRPr lang="tr-TR" altLang="tr-TR" sz="2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336634"/>
            <a:ext cx="11847513" cy="521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Metin kutusu 3"/>
          <p:cNvSpPr txBox="1">
            <a:spLocks noChangeArrowheads="1"/>
          </p:cNvSpPr>
          <p:nvPr/>
        </p:nvSpPr>
        <p:spPr bwMode="auto">
          <a:xfrm>
            <a:off x="9660788" y="6462034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BP, 2017.</a:t>
            </a:r>
            <a:endParaRPr lang="en-US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208145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5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KAPASİTE GELİŞİMİ</a:t>
            </a:r>
            <a:endParaRPr lang="tr-TR" altLang="tr-TR" sz="2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2DEBC25-DD24-448D-9DC1-3F7C0A4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44" y="1433559"/>
            <a:ext cx="11342948" cy="4812258"/>
          </a:xfrm>
          <a:prstGeom prst="rect">
            <a:avLst/>
          </a:prstGeom>
        </p:spPr>
      </p:pic>
      <p:sp>
        <p:nvSpPr>
          <p:cNvPr id="9" name="Metin kutusu 3">
            <a:extLst>
              <a:ext uri="{FF2B5EF4-FFF2-40B4-BE49-F238E27FC236}">
                <a16:creationId xmlns:a16="http://schemas.microsoft.com/office/drawing/2014/main" id="{5B8C694F-2EB4-4BB9-945A-BA1F781ED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3811" y="6326748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</a:t>
            </a:r>
            <a:r>
              <a:rPr lang="tr-TR" altLang="en-US" sz="1000" b="1" dirty="0" err="1"/>
              <a:t>Renewables</a:t>
            </a:r>
            <a:r>
              <a:rPr lang="tr-TR" altLang="en-US" sz="1000" b="1" dirty="0"/>
              <a:t>, 2018.</a:t>
            </a:r>
            <a:endParaRPr lang="en-US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228802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6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ELEKTRİK ÜRETİMİ (2017)</a:t>
            </a:r>
          </a:p>
        </p:txBody>
      </p:sp>
      <p:sp>
        <p:nvSpPr>
          <p:cNvPr id="7" name="Metin kutusu 3"/>
          <p:cNvSpPr txBox="1">
            <a:spLocks noChangeArrowheads="1"/>
          </p:cNvSpPr>
          <p:nvPr/>
        </p:nvSpPr>
        <p:spPr bwMode="auto">
          <a:xfrm>
            <a:off x="9660788" y="6462034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REN21, GSR, 2018.</a:t>
            </a:r>
            <a:endParaRPr lang="en-US" altLang="en-US" sz="1000" b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F25083E-6098-43B1-99F5-FEEA76A91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336634"/>
            <a:ext cx="11634025" cy="51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21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297788" y="2885250"/>
            <a:ext cx="4204522" cy="2780259"/>
          </a:xfrm>
        </p:spPr>
        <p:txBody>
          <a:bodyPr/>
          <a:lstStyle/>
          <a:p>
            <a:r>
              <a:rPr lang="tr-TR" sz="2000" dirty="0"/>
              <a:t>2017 yılı sonu itibariyle küresel Yenilenebilir Enerji Üretim Kapasitesi: </a:t>
            </a:r>
            <a:r>
              <a:rPr lang="tr-TR" sz="2000" b="1" dirty="0"/>
              <a:t>2.179 GW</a:t>
            </a:r>
          </a:p>
          <a:p>
            <a:r>
              <a:rPr lang="tr-TR" sz="2000" dirty="0"/>
              <a:t>2017 yılında </a:t>
            </a:r>
            <a:r>
              <a:rPr lang="tr-TR" sz="2000" b="1" dirty="0"/>
              <a:t>% 8,3 ‘lük büyüme</a:t>
            </a:r>
          </a:p>
          <a:p>
            <a:r>
              <a:rPr lang="tr-TR" sz="2000" dirty="0"/>
              <a:t>2017 yılında </a:t>
            </a:r>
            <a:r>
              <a:rPr lang="tr-TR" sz="2000" b="1" dirty="0"/>
              <a:t>167 GW </a:t>
            </a:r>
            <a:r>
              <a:rPr lang="tr-TR" sz="2000" dirty="0"/>
              <a:t>kapasite artışı</a:t>
            </a:r>
          </a:p>
          <a:p>
            <a:r>
              <a:rPr lang="tr-TR" sz="2000" dirty="0"/>
              <a:t>2017 yılında eklenen kapasite artışının </a:t>
            </a:r>
            <a:r>
              <a:rPr lang="tr-TR" sz="2000" b="1" dirty="0"/>
              <a:t>% 85’i rüzgar ve güneş </a:t>
            </a:r>
            <a:endParaRPr lang="en-US" sz="2000" b="1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7</a:t>
            </a:fld>
            <a:endParaRPr lang="tr-T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604" y="1490083"/>
            <a:ext cx="7564409" cy="487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2017 YILI </a:t>
            </a:r>
            <a:r>
              <a:rPr lang="tr-TR" altLang="tr-TR" sz="2800" b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KAPASİTE GELİŞİMİ - DÜNYA</a:t>
            </a:r>
            <a:endParaRPr lang="tr-TR" altLang="tr-TR" sz="2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030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8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KAYNAKLARINA GÖRE ELEKTRİK ÜRETİM MALİYETLERİ</a:t>
            </a:r>
          </a:p>
        </p:txBody>
      </p:sp>
      <p:sp>
        <p:nvSpPr>
          <p:cNvPr id="7" name="Metin kutusu 3"/>
          <p:cNvSpPr txBox="1">
            <a:spLocks noChangeArrowheads="1"/>
          </p:cNvSpPr>
          <p:nvPr/>
        </p:nvSpPr>
        <p:spPr bwMode="auto">
          <a:xfrm>
            <a:off x="9557125" y="6347539"/>
            <a:ext cx="22412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</a:t>
            </a:r>
            <a:r>
              <a:rPr lang="tr-TR" altLang="en-US" sz="1000" b="1" dirty="0" err="1"/>
              <a:t>Lazard</a:t>
            </a:r>
            <a:r>
              <a:rPr lang="tr-TR" altLang="en-US" sz="1000" b="1" dirty="0"/>
              <a:t> </a:t>
            </a:r>
            <a:endParaRPr lang="en-US" altLang="en-US" sz="1000" b="1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1828C5B-0A3A-43EF-A289-A2C1A68ED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25" y="1336634"/>
            <a:ext cx="10420350" cy="48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95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9</a:t>
            </a:fld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İKLİM DEĞİŞİKLİĞİ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B4501217-760B-4A4C-BC41-DF6AB81B2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1336634"/>
            <a:ext cx="7610475" cy="4707952"/>
          </a:xfrm>
          <a:prstGeom prst="rect">
            <a:avLst/>
          </a:prstGeom>
        </p:spPr>
      </p:pic>
      <p:sp>
        <p:nvSpPr>
          <p:cNvPr id="9" name="Metin kutusu 1">
            <a:extLst>
              <a:ext uri="{FF2B5EF4-FFF2-40B4-BE49-F238E27FC236}">
                <a16:creationId xmlns:a16="http://schemas.microsoft.com/office/drawing/2014/main" id="{7F2549D0-5A81-4E24-A3EC-A8EE5DDE78DD}"/>
              </a:ext>
            </a:extLst>
          </p:cNvPr>
          <p:cNvSpPr txBox="1"/>
          <p:nvPr/>
        </p:nvSpPr>
        <p:spPr>
          <a:xfrm>
            <a:off x="7970520" y="1336634"/>
            <a:ext cx="388387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/>
              <a:t>NDC’lerin</a:t>
            </a:r>
            <a:r>
              <a:rPr lang="tr-TR" b="1" dirty="0"/>
              <a:t> Kümülatif Katkısı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195 ülke bugüne kadar Paris Anlaşmasını imzaladı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NDC’lerin</a:t>
            </a:r>
            <a:r>
              <a:rPr lang="tr-TR" dirty="0"/>
              <a:t> tümüyle uygulanması 2100 yılında küresel ısınmayı 2,8°C artışta tutabilmekte (hala 2°C’nin üzerinde)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2°C’ye ulaşabilmek için 2030 rakamları için </a:t>
            </a:r>
            <a:r>
              <a:rPr lang="tr-TR" b="1" dirty="0"/>
              <a:t>15-18 </a:t>
            </a:r>
            <a:r>
              <a:rPr lang="tr-TR" b="1" dirty="0" err="1"/>
              <a:t>Gt</a:t>
            </a:r>
            <a:r>
              <a:rPr lang="tr-TR" b="1" dirty="0"/>
              <a:t> CO</a:t>
            </a:r>
            <a:r>
              <a:rPr lang="tr-TR" b="1" baseline="-25000" dirty="0"/>
              <a:t>2eq</a:t>
            </a:r>
            <a:r>
              <a:rPr lang="tr-TR" dirty="0"/>
              <a:t> </a:t>
            </a:r>
            <a:r>
              <a:rPr lang="tr-TR" dirty="0" err="1"/>
              <a:t>NDC’lerde</a:t>
            </a:r>
            <a:r>
              <a:rPr lang="tr-TR" dirty="0"/>
              <a:t> bir boşluk mevcut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Mevcut politikalar terk edilmeseydi ortalama 3,6°C bir küresel ısınma söz konusu olacaktı</a:t>
            </a:r>
          </a:p>
        </p:txBody>
      </p:sp>
    </p:spTree>
    <p:extLst>
      <p:ext uri="{BB962C8B-B14F-4D97-AF65-F5344CB8AC3E}">
        <p14:creationId xmlns:p14="http://schemas.microsoft.com/office/powerpoint/2010/main" val="4220596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10</a:t>
            </a:fld>
            <a:endParaRPr lang="tr-TR" dirty="0"/>
          </a:p>
        </p:txBody>
      </p:sp>
      <p:sp>
        <p:nvSpPr>
          <p:cNvPr id="5" name="Metin kutusu 3"/>
          <p:cNvSpPr txBox="1">
            <a:spLocks noChangeArrowheads="1"/>
          </p:cNvSpPr>
          <p:nvPr/>
        </p:nvSpPr>
        <p:spPr bwMode="auto">
          <a:xfrm>
            <a:off x="9660788" y="6363248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</a:t>
            </a:r>
            <a:r>
              <a:rPr lang="tr-TR" altLang="en-US" sz="1000" b="1" dirty="0" err="1"/>
              <a:t>Renewables</a:t>
            </a:r>
            <a:r>
              <a:rPr lang="tr-TR" altLang="en-US" sz="1000" b="1" dirty="0"/>
              <a:t> 2017, IEA.</a:t>
            </a:r>
            <a:endParaRPr lang="en-US" altLang="en-US" sz="1000" b="1" dirty="0"/>
          </a:p>
        </p:txBody>
      </p:sp>
      <p:sp>
        <p:nvSpPr>
          <p:cNvPr id="8" name="Dikdörtgen 7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ENERJİ TÜKETİMİ SENARYOSU</a:t>
            </a:r>
          </a:p>
        </p:txBody>
      </p:sp>
      <p:graphicFrame>
        <p:nvGraphicFramePr>
          <p:cNvPr id="9" name="Grafik 8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971937"/>
              </p:ext>
            </p:extLst>
          </p:nvPr>
        </p:nvGraphicFramePr>
        <p:xfrm>
          <a:off x="883921" y="1662112"/>
          <a:ext cx="10937454" cy="4266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4312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11</a:t>
            </a:fld>
            <a:endParaRPr lang="tr-TR" dirty="0"/>
          </a:p>
        </p:txBody>
      </p:sp>
      <p:sp>
        <p:nvSpPr>
          <p:cNvPr id="5" name="Metin kutusu 3"/>
          <p:cNvSpPr txBox="1">
            <a:spLocks noChangeArrowheads="1"/>
          </p:cNvSpPr>
          <p:nvPr/>
        </p:nvSpPr>
        <p:spPr bwMode="auto">
          <a:xfrm>
            <a:off x="9660788" y="6363248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</a:t>
            </a:r>
            <a:r>
              <a:rPr lang="tr-TR" altLang="en-US" sz="1000" b="1" dirty="0" err="1"/>
              <a:t>Renewables</a:t>
            </a:r>
            <a:r>
              <a:rPr lang="tr-TR" altLang="en-US" sz="1000" b="1" dirty="0"/>
              <a:t> 2017, IEA.</a:t>
            </a:r>
            <a:endParaRPr lang="en-US" altLang="en-US" sz="1000" b="1" dirty="0"/>
          </a:p>
        </p:txBody>
      </p:sp>
      <p:sp>
        <p:nvSpPr>
          <p:cNvPr id="8" name="Dikdörtgen 7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ELEKTRİK ÜRETİMİ SENARYOSU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10" y="1918747"/>
            <a:ext cx="11114365" cy="4029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266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12</a:t>
            </a:fld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 bwMode="auto">
          <a:xfrm>
            <a:off x="283455" y="3648183"/>
            <a:ext cx="398928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altLang="en-US" sz="1800" dirty="0"/>
              <a:t>Güneş enerjisi için yeni bir dönem: yenilenebilir güç kapasitesi büyümesinde tartışılmaz lider</a:t>
            </a:r>
            <a:endParaRPr lang="en-US" altLang="en-US" sz="1800" dirty="0"/>
          </a:p>
        </p:txBody>
      </p:sp>
      <p:sp>
        <p:nvSpPr>
          <p:cNvPr id="5" name="Metin kutusu 3"/>
          <p:cNvSpPr txBox="1">
            <a:spLocks noChangeArrowheads="1"/>
          </p:cNvSpPr>
          <p:nvPr/>
        </p:nvSpPr>
        <p:spPr bwMode="auto">
          <a:xfrm>
            <a:off x="9660788" y="6363248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</a:t>
            </a:r>
            <a:r>
              <a:rPr lang="tr-TR" altLang="en-US" sz="1000" b="1" dirty="0" err="1"/>
              <a:t>Renewables</a:t>
            </a:r>
            <a:r>
              <a:rPr lang="tr-TR" altLang="en-US" sz="1000" b="1" dirty="0"/>
              <a:t> 2017, IEA.</a:t>
            </a:r>
            <a:endParaRPr lang="en-US" altLang="en-US" sz="1000" b="1" dirty="0"/>
          </a:p>
        </p:txBody>
      </p:sp>
      <p:sp>
        <p:nvSpPr>
          <p:cNvPr id="6" name="Dikdörtgen 4"/>
          <p:cNvSpPr>
            <a:spLocks noChangeArrowheads="1"/>
          </p:cNvSpPr>
          <p:nvPr/>
        </p:nvSpPr>
        <p:spPr bwMode="auto">
          <a:xfrm>
            <a:off x="283455" y="2715213"/>
            <a:ext cx="39892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tr-TR" altLang="en-US" sz="1800" dirty="0">
                <a:latin typeface="+mn-lt"/>
              </a:rPr>
              <a:t>Yenilenebilir enerjide sağlanan artış daha çok rüzgar ve güneş ile sağlanmaktadır.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888" y="1860898"/>
            <a:ext cx="7202487" cy="3575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Dikdörtgen 7"/>
          <p:cNvSpPr/>
          <p:nvPr/>
        </p:nvSpPr>
        <p:spPr>
          <a:xfrm>
            <a:off x="1" y="813414"/>
            <a:ext cx="12192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YENİLENEBİLİR ENERJİ KAPASİTE GELİŞİMİ</a:t>
            </a:r>
          </a:p>
          <a:p>
            <a:pPr algn="ctr">
              <a:spcAft>
                <a:spcPts val="1200"/>
              </a:spcAft>
            </a:pPr>
            <a:endParaRPr lang="tr-TR" altLang="tr-TR" sz="2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87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13</a:t>
            </a:fld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 bwMode="auto">
          <a:xfrm>
            <a:off x="283455" y="3648183"/>
            <a:ext cx="398928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altLang="en-US" sz="1800" dirty="0"/>
              <a:t>Rüzgar’da ise 1.1 milyon kişi </a:t>
            </a:r>
            <a:endParaRPr lang="en-US" altLang="en-US" sz="1800" dirty="0"/>
          </a:p>
        </p:txBody>
      </p:sp>
      <p:sp>
        <p:nvSpPr>
          <p:cNvPr id="5" name="Metin kutusu 3"/>
          <p:cNvSpPr txBox="1">
            <a:spLocks noChangeArrowheads="1"/>
          </p:cNvSpPr>
          <p:nvPr/>
        </p:nvSpPr>
        <p:spPr bwMode="auto">
          <a:xfrm>
            <a:off x="9660788" y="6363248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</a:t>
            </a:r>
            <a:r>
              <a:rPr lang="tr-TR" altLang="en-US" sz="1000" b="1" dirty="0" err="1"/>
              <a:t>Jobs</a:t>
            </a:r>
            <a:r>
              <a:rPr lang="tr-TR" altLang="en-US" sz="1000" b="1" dirty="0"/>
              <a:t> 2018, IEA.</a:t>
            </a:r>
            <a:endParaRPr lang="en-US" altLang="en-US" sz="1000" b="1" dirty="0"/>
          </a:p>
        </p:txBody>
      </p:sp>
      <p:sp>
        <p:nvSpPr>
          <p:cNvPr id="6" name="Dikdörtgen 4"/>
          <p:cNvSpPr>
            <a:spLocks noChangeArrowheads="1"/>
          </p:cNvSpPr>
          <p:nvPr/>
        </p:nvSpPr>
        <p:spPr bwMode="auto">
          <a:xfrm>
            <a:off x="283455" y="2715213"/>
            <a:ext cx="39892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tr-TR" altLang="en-US" sz="1800" dirty="0">
                <a:latin typeface="+mn-lt"/>
              </a:rPr>
              <a:t>Yenilenebilir enerjide sağlanan istihdamın çoğunluğu PV.</a:t>
            </a:r>
          </a:p>
        </p:txBody>
      </p:sp>
      <p:sp>
        <p:nvSpPr>
          <p:cNvPr id="8" name="Dikdörtgen 7"/>
          <p:cNvSpPr/>
          <p:nvPr/>
        </p:nvSpPr>
        <p:spPr>
          <a:xfrm>
            <a:off x="1" y="813414"/>
            <a:ext cx="12192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YENİLENEBİLİR ENERJİ İSTİHDAMI</a:t>
            </a:r>
          </a:p>
          <a:p>
            <a:pPr algn="ctr">
              <a:spcAft>
                <a:spcPts val="1200"/>
              </a:spcAft>
            </a:pPr>
            <a:endParaRPr lang="tr-TR" altLang="tr-TR" sz="2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7DA36B07-EB9D-4BDB-AF5B-349C93F0F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5985" y="1652587"/>
            <a:ext cx="7063242" cy="415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09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14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13123" y="2962725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36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TÜRKİYE’DE YENİLENEBİLİR ENERJİ</a:t>
            </a:r>
          </a:p>
        </p:txBody>
      </p:sp>
    </p:spTree>
    <p:extLst>
      <p:ext uri="{BB962C8B-B14F-4D97-AF65-F5344CB8AC3E}">
        <p14:creationId xmlns:p14="http://schemas.microsoft.com/office/powerpoint/2010/main" val="2891504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15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YENİLENEBİLİR ENERJİ POTANSİYELİMİZ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1336634"/>
            <a:ext cx="5802283" cy="514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>
            <a:hlinkClick r:id="" action="ppaction://noaction"/>
            <a:extLst>
              <a:ext uri="{FF2B5EF4-FFF2-40B4-BE49-F238E27FC236}">
                <a16:creationId xmlns:a16="http://schemas.microsoft.com/office/drawing/2014/main" id="{AFB4B322-BAEC-4832-8574-B2E9964F4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86"/>
          <a:stretch>
            <a:fillRect/>
          </a:stretch>
        </p:blipFill>
        <p:spPr bwMode="auto">
          <a:xfrm>
            <a:off x="7826032" y="2945208"/>
            <a:ext cx="3157292" cy="1854631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 descr="Turkiye_yillik">
            <a:hlinkClick r:id="" action="ppaction://noaction"/>
            <a:extLst>
              <a:ext uri="{FF2B5EF4-FFF2-40B4-BE49-F238E27FC236}">
                <a16:creationId xmlns:a16="http://schemas.microsoft.com/office/drawing/2014/main" id="{043EC78A-36E2-4CA6-8B72-24D1B5599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612" y="1271447"/>
            <a:ext cx="3092711" cy="1484773"/>
          </a:xfrm>
          <a:prstGeom prst="rect">
            <a:avLst/>
          </a:prstGeom>
          <a:noFill/>
          <a:ln w="9525">
            <a:solidFill>
              <a:srgbClr val="00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hlinkClick r:id="" action="ppaction://noaction"/>
            <a:extLst>
              <a:ext uri="{FF2B5EF4-FFF2-40B4-BE49-F238E27FC236}">
                <a16:creationId xmlns:a16="http://schemas.microsoft.com/office/drawing/2014/main" id="{024A37CF-0614-4D8D-B8D5-0152B3109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031" y="5156553"/>
            <a:ext cx="3268894" cy="149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518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AC9E944C-6EDE-428E-A37D-183F9E660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54392" y="6653742"/>
            <a:ext cx="337608" cy="204258"/>
          </a:xfrm>
        </p:spPr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16</a:t>
            </a:fld>
            <a:endParaRPr lang="tr-TR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063EE099-3B5C-44D6-A147-C3CE54B7A078}"/>
              </a:ext>
            </a:extLst>
          </p:cNvPr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ENERJİ ARZI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959928B8-EEF9-42DE-B791-976C87EDF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539" y="1586235"/>
            <a:ext cx="6222636" cy="4644084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F29E0E3F-8C6B-453D-907A-31A3C0989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47" y="1586235"/>
            <a:ext cx="5563892" cy="464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00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17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ELEKTRİK ENERJİSİ GELİŞİMİ</a:t>
            </a:r>
          </a:p>
        </p:txBody>
      </p:sp>
      <p:sp>
        <p:nvSpPr>
          <p:cNvPr id="7" name="Metin kutusu 3"/>
          <p:cNvSpPr txBox="1">
            <a:spLocks noChangeArrowheads="1"/>
          </p:cNvSpPr>
          <p:nvPr/>
        </p:nvSpPr>
        <p:spPr bwMode="auto">
          <a:xfrm>
            <a:off x="9660788" y="6363248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TEİAŞ, 2017.</a:t>
            </a:r>
            <a:endParaRPr lang="en-US" altLang="en-US" sz="1000" b="1" dirty="0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974696EE-8E8E-4CAF-AE5E-C8204BE2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20" y="1336634"/>
            <a:ext cx="11586372" cy="488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621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18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YENİLENEBİLİR ENERJİ KAPASİTE GELİŞİMİ</a:t>
            </a:r>
          </a:p>
        </p:txBody>
      </p:sp>
      <p:sp>
        <p:nvSpPr>
          <p:cNvPr id="7" name="Metin kutusu 3"/>
          <p:cNvSpPr txBox="1">
            <a:spLocks noChangeArrowheads="1"/>
          </p:cNvSpPr>
          <p:nvPr/>
        </p:nvSpPr>
        <p:spPr bwMode="auto">
          <a:xfrm>
            <a:off x="9660788" y="6363248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TEİAŞ, 2017.</a:t>
            </a:r>
            <a:endParaRPr lang="en-US" altLang="en-US" sz="1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83" y="1632480"/>
            <a:ext cx="11955113" cy="4435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7778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19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KAPASİTE GELİŞİMİ &amp; ELEKTRİK ÜRETİMİ</a:t>
            </a:r>
          </a:p>
        </p:txBody>
      </p:sp>
      <p:sp>
        <p:nvSpPr>
          <p:cNvPr id="7" name="Metin kutusu 3"/>
          <p:cNvSpPr txBox="1">
            <a:spLocks noChangeArrowheads="1"/>
          </p:cNvSpPr>
          <p:nvPr/>
        </p:nvSpPr>
        <p:spPr bwMode="auto">
          <a:xfrm>
            <a:off x="9660788" y="6363248"/>
            <a:ext cx="21605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en-US" sz="1000" b="1" dirty="0"/>
              <a:t>Kaynak: Yatırım Rehberi, 2017.</a:t>
            </a:r>
            <a:endParaRPr lang="en-US" altLang="en-US" sz="1000" b="1" dirty="0"/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8A6276C7-FA62-42EF-9015-727C1285183A}"/>
              </a:ext>
            </a:extLst>
          </p:cNvPr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79" y="1289332"/>
            <a:ext cx="5910021" cy="5073916"/>
          </a:xfrm>
          <a:prstGeom prst="rect">
            <a:avLst/>
          </a:prstGeom>
        </p:spPr>
      </p:pic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94DE891F-411C-4712-8803-33BF997E3C35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89331"/>
            <a:ext cx="5910020" cy="50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44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20</a:t>
            </a:fld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MİLLİ ENERJİ VE MADEN POLİTİKASI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2DDCD90-DDFF-44F1-AED2-461620115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4" y="1579266"/>
            <a:ext cx="11376238" cy="44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21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21</a:t>
            </a:fld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33" y="1613853"/>
            <a:ext cx="11137559" cy="2163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2023 YILI HEDEFLERİMİZ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963BF614-6899-4615-81E7-82EB1D84976B}"/>
              </a:ext>
            </a:extLst>
          </p:cNvPr>
          <p:cNvSpPr txBox="1"/>
          <p:nvPr/>
        </p:nvSpPr>
        <p:spPr>
          <a:xfrm>
            <a:off x="716833" y="4213165"/>
            <a:ext cx="11137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2023’te Elektrik Üretiminin asgari % 30’u YEK</a:t>
            </a:r>
          </a:p>
        </p:txBody>
      </p:sp>
    </p:spTree>
    <p:extLst>
      <p:ext uri="{BB962C8B-B14F-4D97-AF65-F5344CB8AC3E}">
        <p14:creationId xmlns:p14="http://schemas.microsoft.com/office/powerpoint/2010/main" val="777846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22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INDC POLİTİKALARI</a:t>
            </a:r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EE4B6AF8-2DD6-49F9-AB99-6FB8480844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9649733"/>
              </p:ext>
            </p:extLst>
          </p:nvPr>
        </p:nvGraphicFramePr>
        <p:xfrm>
          <a:off x="1722120" y="1431876"/>
          <a:ext cx="4070875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yagram 6">
            <a:extLst>
              <a:ext uri="{FF2B5EF4-FFF2-40B4-BE49-F238E27FC236}">
                <a16:creationId xmlns:a16="http://schemas.microsoft.com/office/drawing/2014/main" id="{9A4CA380-8809-4151-AE0E-07BDDC0338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6265858"/>
              </p:ext>
            </p:extLst>
          </p:nvPr>
        </p:nvGraphicFramePr>
        <p:xfrm>
          <a:off x="6882262" y="1431876"/>
          <a:ext cx="396044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yagram 7">
            <a:extLst>
              <a:ext uri="{FF2B5EF4-FFF2-40B4-BE49-F238E27FC236}">
                <a16:creationId xmlns:a16="http://schemas.microsoft.com/office/drawing/2014/main" id="{4584B289-3776-4113-8B1F-A48F7A5565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7500504"/>
              </p:ext>
            </p:extLst>
          </p:nvPr>
        </p:nvGraphicFramePr>
        <p:xfrm>
          <a:off x="4499836" y="3448100"/>
          <a:ext cx="3552056" cy="3205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9" name="Metin kutusu 8">
            <a:extLst>
              <a:ext uri="{FF2B5EF4-FFF2-40B4-BE49-F238E27FC236}">
                <a16:creationId xmlns:a16="http://schemas.microsoft.com/office/drawing/2014/main" id="{58A923B7-1226-4C79-9CBF-16D77EE6CC48}"/>
              </a:ext>
            </a:extLst>
          </p:cNvPr>
          <p:cNvSpPr txBox="1"/>
          <p:nvPr/>
        </p:nvSpPr>
        <p:spPr>
          <a:xfrm>
            <a:off x="2635995" y="5187597"/>
            <a:ext cx="22431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b="1" dirty="0"/>
              <a:t>%21 </a:t>
            </a:r>
            <a:r>
              <a:rPr lang="tr-TR" sz="2500" b="1" dirty="0" err="1"/>
              <a:t>Azaltım</a:t>
            </a:r>
            <a:endParaRPr lang="tr-TR" sz="25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00DCBA3-B638-4CCE-A435-BA72C5139DB9}"/>
              </a:ext>
            </a:extLst>
          </p:cNvPr>
          <p:cNvSpPr txBox="1"/>
          <p:nvPr/>
        </p:nvSpPr>
        <p:spPr>
          <a:xfrm>
            <a:off x="8051892" y="5185935"/>
            <a:ext cx="30733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500" b="1" dirty="0"/>
              <a:t>Atıkların kullanımı</a:t>
            </a:r>
          </a:p>
        </p:txBody>
      </p:sp>
    </p:spTree>
    <p:extLst>
      <p:ext uri="{BB962C8B-B14F-4D97-AF65-F5344CB8AC3E}">
        <p14:creationId xmlns:p14="http://schemas.microsoft.com/office/powerpoint/2010/main" val="731003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23</a:t>
            </a:fld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TEŞVİK MEKANİZMASI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0" y="1494242"/>
            <a:ext cx="7233253" cy="481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886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24</a:t>
            </a:fld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YENİLENEBİLİR ENERJİ KAYNAK ALANLARI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32" y="1533351"/>
            <a:ext cx="11781937" cy="484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051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25</a:t>
            </a:fld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YENİLENEBİLİR ENERJİ KAYNAK ALANLARI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DA34F65-BF9A-44E2-8B85-9405700E3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44"/>
          <a:stretch/>
        </p:blipFill>
        <p:spPr>
          <a:xfrm>
            <a:off x="533514" y="1743658"/>
            <a:ext cx="5628373" cy="3285542"/>
          </a:xfrm>
          <a:prstGeom prst="rect">
            <a:avLst/>
          </a:prstGeom>
        </p:spPr>
      </p:pic>
      <p:pic>
        <p:nvPicPr>
          <p:cNvPr id="1028" name="Picture 4" descr="offshore wind ile ilgili gÃ¶rsel sonucu">
            <a:extLst>
              <a:ext uri="{FF2B5EF4-FFF2-40B4-BE49-F238E27FC236}">
                <a16:creationId xmlns:a16="http://schemas.microsoft.com/office/drawing/2014/main" id="{02E3F295-34FE-4E5D-97DD-E74F2CFEE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40" y="1743658"/>
            <a:ext cx="5395542" cy="328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03F32D4C-2294-4C64-8A93-76269814B65B}"/>
              </a:ext>
            </a:extLst>
          </p:cNvPr>
          <p:cNvSpPr txBox="1"/>
          <p:nvPr/>
        </p:nvSpPr>
        <p:spPr>
          <a:xfrm>
            <a:off x="4586725" y="5431768"/>
            <a:ext cx="365863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600" b="1" dirty="0"/>
              <a:t>Gelibolu – </a:t>
            </a:r>
            <a:r>
              <a:rPr lang="tr-TR" sz="2600" b="1" dirty="0" err="1"/>
              <a:t>Saros</a:t>
            </a:r>
            <a:r>
              <a:rPr lang="tr-TR" sz="2600" b="1" dirty="0"/>
              <a:t> - </a:t>
            </a:r>
            <a:r>
              <a:rPr lang="tr-TR" sz="2600" b="1" dirty="0" err="1"/>
              <a:t>Kıyıköy</a:t>
            </a:r>
            <a:endParaRPr lang="tr-TR" sz="2600" b="1" dirty="0"/>
          </a:p>
        </p:txBody>
      </p:sp>
    </p:spTree>
    <p:extLst>
      <p:ext uri="{BB962C8B-B14F-4D97-AF65-F5344CB8AC3E}">
        <p14:creationId xmlns:p14="http://schemas.microsoft.com/office/powerpoint/2010/main" val="2529342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26</a:t>
            </a:fld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YENİLENEBİLİR ENERJİ KAYNAK ALANLARI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A4D2E1B-E403-445F-8077-4A1D61532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11" y="1525480"/>
            <a:ext cx="4876800" cy="4105275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0E1B6F79-68F2-4308-831E-593F6F8EB4CD}"/>
              </a:ext>
            </a:extLst>
          </p:cNvPr>
          <p:cNvSpPr txBox="1"/>
          <p:nvPr/>
        </p:nvSpPr>
        <p:spPr>
          <a:xfrm>
            <a:off x="5683646" y="1525480"/>
            <a:ext cx="625572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tr-TR" sz="2500" b="1" dirty="0"/>
              <a:t>YEKA – GES – 2 Özellikleri:</a:t>
            </a:r>
          </a:p>
          <a:p>
            <a:pPr fontAlgn="base"/>
            <a:endParaRPr lang="tr-TR" sz="2500" b="1" dirty="0"/>
          </a:p>
          <a:p>
            <a:pPr marL="342900" indent="-342900" fontAlgn="base">
              <a:buFontTx/>
              <a:buChar char="-"/>
            </a:pPr>
            <a:r>
              <a:rPr lang="tr-TR" sz="2500" dirty="0"/>
              <a:t>Erzin/Hatay – 200 MW,</a:t>
            </a:r>
          </a:p>
          <a:p>
            <a:pPr marL="342900" indent="-342900" fontAlgn="base">
              <a:buFontTx/>
              <a:buChar char="-"/>
            </a:pPr>
            <a:r>
              <a:rPr lang="tr-TR" sz="2500" dirty="0"/>
              <a:t>Viranşehir/Şanlıurfa – 300 MW,</a:t>
            </a:r>
          </a:p>
          <a:p>
            <a:pPr marL="342900" indent="-342900" fontAlgn="base">
              <a:buFontTx/>
              <a:buChar char="-"/>
            </a:pPr>
            <a:r>
              <a:rPr lang="tr-TR" sz="2500" dirty="0"/>
              <a:t>Bor/Niğde – 500 MW</a:t>
            </a:r>
          </a:p>
          <a:p>
            <a:pPr fontAlgn="base"/>
            <a:endParaRPr lang="tr-TR" sz="2500" dirty="0"/>
          </a:p>
          <a:p>
            <a:pPr marL="342900" indent="-342900" fontAlgn="base">
              <a:buFontTx/>
              <a:buChar char="-"/>
            </a:pPr>
            <a:r>
              <a:rPr lang="tr-TR" sz="2500" dirty="0"/>
              <a:t>İhale başlangıç fiyatı : 6.5 ABD Doları/</a:t>
            </a:r>
            <a:r>
              <a:rPr lang="tr-TR" sz="2500" dirty="0" err="1"/>
              <a:t>cent</a:t>
            </a:r>
            <a:endParaRPr lang="tr-TR" sz="2500" dirty="0"/>
          </a:p>
          <a:p>
            <a:pPr marL="342900" indent="-342900" fontAlgn="base">
              <a:buFontTx/>
              <a:buChar char="-"/>
            </a:pPr>
            <a:endParaRPr lang="tr-TR" sz="2500" dirty="0"/>
          </a:p>
          <a:p>
            <a:pPr marL="342900" indent="-342900" fontAlgn="base">
              <a:buFontTx/>
              <a:buChar char="-"/>
            </a:pPr>
            <a:r>
              <a:rPr lang="tr-TR" sz="2500" dirty="0"/>
              <a:t>31/01/2019 tarihine kadar yapılan başvurular </a:t>
            </a:r>
          </a:p>
        </p:txBody>
      </p:sp>
    </p:spTree>
    <p:extLst>
      <p:ext uri="{BB962C8B-B14F-4D97-AF65-F5344CB8AC3E}">
        <p14:creationId xmlns:p14="http://schemas.microsoft.com/office/powerpoint/2010/main" val="2691148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27</a:t>
            </a:fld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YENİLENEBİLİR ENERJİ KAYNAK ALANLARI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E1B6F79-68F2-4308-831E-593F6F8EB4CD}"/>
              </a:ext>
            </a:extLst>
          </p:cNvPr>
          <p:cNvSpPr txBox="1"/>
          <p:nvPr/>
        </p:nvSpPr>
        <p:spPr>
          <a:xfrm>
            <a:off x="5683646" y="1525480"/>
            <a:ext cx="625572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tr-TR" sz="2500" b="1" dirty="0"/>
              <a:t>YEKA – RES – 2 Özellikleri:</a:t>
            </a:r>
          </a:p>
          <a:p>
            <a:pPr fontAlgn="base"/>
            <a:endParaRPr lang="tr-TR" sz="2500" b="1" dirty="0"/>
          </a:p>
          <a:p>
            <a:pPr marL="342900" indent="-342900" fontAlgn="base">
              <a:buFontTx/>
              <a:buChar char="-"/>
            </a:pPr>
            <a:r>
              <a:rPr lang="tr-TR" sz="2500" dirty="0"/>
              <a:t>Aydın – 250 MW</a:t>
            </a:r>
          </a:p>
          <a:p>
            <a:pPr marL="342900" indent="-342900" fontAlgn="base">
              <a:buFontTx/>
              <a:buChar char="-"/>
            </a:pPr>
            <a:r>
              <a:rPr lang="tr-TR" sz="2500" dirty="0"/>
              <a:t>Balıkesir– 250 MW,</a:t>
            </a:r>
          </a:p>
          <a:p>
            <a:pPr marL="342900" indent="-342900" fontAlgn="base">
              <a:buFontTx/>
              <a:buChar char="-"/>
            </a:pPr>
            <a:r>
              <a:rPr lang="tr-TR" sz="2500" dirty="0"/>
              <a:t>Çanakkale – 250 MW,</a:t>
            </a:r>
          </a:p>
          <a:p>
            <a:pPr marL="342900" indent="-342900" fontAlgn="base">
              <a:buFontTx/>
              <a:buChar char="-"/>
            </a:pPr>
            <a:r>
              <a:rPr lang="tr-TR" sz="2500" dirty="0"/>
              <a:t>Muğla – 250 MW</a:t>
            </a:r>
          </a:p>
          <a:p>
            <a:pPr fontAlgn="base"/>
            <a:endParaRPr lang="tr-TR" sz="2500" dirty="0"/>
          </a:p>
          <a:p>
            <a:pPr marL="342900" indent="-342900" fontAlgn="base">
              <a:buFontTx/>
              <a:buChar char="-"/>
            </a:pPr>
            <a:r>
              <a:rPr lang="tr-TR" sz="2500" dirty="0"/>
              <a:t>İhale başlangıç fiyatı : 5.5 ABD Doları/</a:t>
            </a:r>
            <a:r>
              <a:rPr lang="tr-TR" sz="2500" dirty="0" err="1"/>
              <a:t>cent</a:t>
            </a:r>
            <a:endParaRPr lang="tr-TR" sz="2500" dirty="0"/>
          </a:p>
          <a:p>
            <a:pPr marL="342900" indent="-342900" fontAlgn="base">
              <a:buFontTx/>
              <a:buChar char="-"/>
            </a:pPr>
            <a:endParaRPr lang="tr-TR" sz="2500" dirty="0"/>
          </a:p>
          <a:p>
            <a:pPr marL="342900" indent="-342900" fontAlgn="base">
              <a:buFontTx/>
              <a:buChar char="-"/>
            </a:pPr>
            <a:r>
              <a:rPr lang="tr-TR" sz="2500" dirty="0"/>
              <a:t>7/3/2019 tarihine kadar yapılan başvurular </a:t>
            </a:r>
          </a:p>
        </p:txBody>
      </p:sp>
      <p:pic>
        <p:nvPicPr>
          <p:cNvPr id="7" name="Resim 6" descr="gök, açık hava, yel değirmeni, zemin içeren bir resim&#10;&#10;Açıklama otomatik olarak oluşturuldu">
            <a:extLst>
              <a:ext uri="{FF2B5EF4-FFF2-40B4-BE49-F238E27FC236}">
                <a16:creationId xmlns:a16="http://schemas.microsoft.com/office/drawing/2014/main" id="{02ABBED6-20A8-4059-AE84-D40C31AAF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29" y="1525480"/>
            <a:ext cx="5431017" cy="47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81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28</a:t>
            </a:fld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1" y="8134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tr-TR" altLang="tr-TR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Times New Roman" panose="02020603050405020304" pitchFamily="18" charset="0"/>
              </a:rPr>
              <a:t>YENİLENEBİLİR ENERJİ İSTİHDAMI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0E1B6F79-68F2-4308-831E-593F6F8EB4CD}"/>
              </a:ext>
            </a:extLst>
          </p:cNvPr>
          <p:cNvSpPr txBox="1"/>
          <p:nvPr/>
        </p:nvSpPr>
        <p:spPr>
          <a:xfrm>
            <a:off x="5683646" y="1525480"/>
            <a:ext cx="6255725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tr-TR" sz="2500" dirty="0"/>
              <a:t> -  16.600 kişi Güneş İklimlendirme</a:t>
            </a:r>
          </a:p>
          <a:p>
            <a:pPr fontAlgn="base"/>
            <a:endParaRPr lang="tr-TR" sz="2500" dirty="0"/>
          </a:p>
          <a:p>
            <a:pPr marL="342900" indent="-342900" fontAlgn="base">
              <a:buFontTx/>
              <a:buChar char="-"/>
            </a:pPr>
            <a:r>
              <a:rPr lang="tr-TR" sz="2500" dirty="0"/>
              <a:t>33.400 kişi PV</a:t>
            </a:r>
          </a:p>
          <a:p>
            <a:pPr marL="342900" indent="-342900" fontAlgn="base">
              <a:buFontTx/>
              <a:buChar char="-"/>
            </a:pPr>
            <a:endParaRPr lang="tr-TR" sz="2500" dirty="0"/>
          </a:p>
          <a:p>
            <a:pPr marL="342900" indent="-342900" fontAlgn="base">
              <a:buFontTx/>
              <a:buChar char="-"/>
            </a:pPr>
            <a:r>
              <a:rPr lang="tr-TR" sz="2500" dirty="0"/>
              <a:t>14.200 kişi Rüzgar</a:t>
            </a:r>
          </a:p>
          <a:p>
            <a:pPr marL="342900" indent="-342900" fontAlgn="base">
              <a:buFontTx/>
              <a:buChar char="-"/>
            </a:pPr>
            <a:endParaRPr lang="tr-TR" sz="2500" dirty="0"/>
          </a:p>
          <a:p>
            <a:pPr marL="342900" indent="-342900" fontAlgn="base">
              <a:buFontTx/>
              <a:buChar char="-"/>
            </a:pPr>
            <a:r>
              <a:rPr lang="tr-TR" sz="2500" dirty="0"/>
              <a:t>18.000 kişi Diğerleri</a:t>
            </a:r>
          </a:p>
          <a:p>
            <a:pPr fontAlgn="base"/>
            <a:endParaRPr lang="tr-TR" sz="2500" dirty="0"/>
          </a:p>
          <a:p>
            <a:pPr marL="342900" indent="-342900" fontAlgn="base">
              <a:buFontTx/>
              <a:buChar char="-"/>
            </a:pPr>
            <a:endParaRPr lang="tr-TR" sz="2500"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1E278A27-EFD4-4C12-8504-3E9C2CE05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79" y="1432962"/>
            <a:ext cx="5231644" cy="43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95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5955A1C1-49B5-47C6-9975-54372E31A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29</a:t>
            </a:fld>
            <a:endParaRPr lang="tr-TR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FE714C4-059F-4754-920B-A119224EC96B}"/>
              </a:ext>
            </a:extLst>
          </p:cNvPr>
          <p:cNvSpPr/>
          <p:nvPr/>
        </p:nvSpPr>
        <p:spPr>
          <a:xfrm>
            <a:off x="5083444" y="1495802"/>
            <a:ext cx="630780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tr-TR" sz="2500" b="1" dirty="0"/>
              <a:t>Belediyeler ve Üniversiteler İçin Yenilenebilir Enerji ve Enerji Verimliliği için Teknik Destek Projesi</a:t>
            </a:r>
          </a:p>
          <a:p>
            <a:pPr fontAlgn="base"/>
            <a:endParaRPr lang="tr-TR" sz="2500" b="1" dirty="0"/>
          </a:p>
          <a:p>
            <a:pPr fontAlgn="base"/>
            <a:r>
              <a:rPr lang="tr-TR" sz="2000" b="1" dirty="0"/>
              <a:t>Amaç: </a:t>
            </a:r>
          </a:p>
          <a:p>
            <a:pPr fontAlgn="base"/>
            <a:endParaRPr lang="tr-TR" sz="2000" dirty="0"/>
          </a:p>
          <a:p>
            <a:pPr fontAlgn="base"/>
            <a:r>
              <a:rPr lang="tr-TR" sz="2000" dirty="0"/>
              <a:t>1- Belediyeler ve Üniversitelerin YEK &amp; EE alanlarında kapasitelerin </a:t>
            </a:r>
            <a:r>
              <a:rPr lang="tr-TR" sz="2000" dirty="0" err="1"/>
              <a:t>arttırımı</a:t>
            </a:r>
            <a:r>
              <a:rPr lang="tr-TR" sz="2000" dirty="0"/>
              <a:t>,</a:t>
            </a:r>
          </a:p>
          <a:p>
            <a:pPr fontAlgn="base"/>
            <a:endParaRPr lang="tr-TR" sz="2000" dirty="0"/>
          </a:p>
          <a:p>
            <a:pPr fontAlgn="base"/>
            <a:r>
              <a:rPr lang="tr-TR" sz="2000" dirty="0"/>
              <a:t>2- YEK &amp; EE projelerine yönelik ihtiyaç analizleri, fizibilite çalışmaları ve etütlerinin yapılması,</a:t>
            </a:r>
          </a:p>
          <a:p>
            <a:pPr fontAlgn="base"/>
            <a:endParaRPr lang="tr-TR" sz="2000" dirty="0"/>
          </a:p>
          <a:p>
            <a:pPr fontAlgn="base"/>
            <a:r>
              <a:rPr lang="tr-TR" sz="2000" dirty="0"/>
              <a:t>İhale süreci devam etmektedir.</a:t>
            </a:r>
            <a:endParaRPr lang="tr-TR" sz="2500" b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B10E65B-71B5-40FA-A0CB-FEEE55B68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59" y="1495802"/>
            <a:ext cx="4158148" cy="423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180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5955A1C1-49B5-47C6-9975-54372E31A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30</a:t>
            </a:fld>
            <a:endParaRPr lang="tr-TR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FE714C4-059F-4754-920B-A119224EC96B}"/>
              </a:ext>
            </a:extLst>
          </p:cNvPr>
          <p:cNvSpPr/>
          <p:nvPr/>
        </p:nvSpPr>
        <p:spPr>
          <a:xfrm>
            <a:off x="5083444" y="1495802"/>
            <a:ext cx="63078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tr-TR" sz="2500" b="1" dirty="0"/>
              <a:t>Belediyeler ve Üniversiteler İçin Yenilenebilir Enerji ve Enerji Verimliliği için Ekipman Alımı Projesi</a:t>
            </a:r>
          </a:p>
          <a:p>
            <a:pPr fontAlgn="base"/>
            <a:endParaRPr lang="tr-TR" sz="2500" b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B10E65B-71B5-40FA-A0CB-FEEE55B68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59" y="1495802"/>
            <a:ext cx="4158148" cy="4238571"/>
          </a:xfrm>
          <a:prstGeom prst="rect">
            <a:avLst/>
          </a:prstGeom>
        </p:spPr>
      </p:pic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B2FB45C7-7F48-4464-89BC-DB9650F0EF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506713"/>
              </p:ext>
            </p:extLst>
          </p:nvPr>
        </p:nvGraphicFramePr>
        <p:xfrm>
          <a:off x="5083443" y="2781623"/>
          <a:ext cx="6451897" cy="2952750"/>
        </p:xfrm>
        <a:graphic>
          <a:graphicData uri="http://schemas.openxmlformats.org/drawingml/2006/table">
            <a:tbl>
              <a:tblPr/>
              <a:tblGrid>
                <a:gridCol w="233553">
                  <a:extLst>
                    <a:ext uri="{9D8B030D-6E8A-4147-A177-3AD203B41FA5}">
                      <a16:colId xmlns:a16="http://schemas.microsoft.com/office/drawing/2014/main" val="4246207622"/>
                    </a:ext>
                  </a:extLst>
                </a:gridCol>
                <a:gridCol w="1926811">
                  <a:extLst>
                    <a:ext uri="{9D8B030D-6E8A-4147-A177-3AD203B41FA5}">
                      <a16:colId xmlns:a16="http://schemas.microsoft.com/office/drawing/2014/main" val="142925676"/>
                    </a:ext>
                  </a:extLst>
                </a:gridCol>
                <a:gridCol w="4291533">
                  <a:extLst>
                    <a:ext uri="{9D8B030D-6E8A-4147-A177-3AD203B41FA5}">
                      <a16:colId xmlns:a16="http://schemas.microsoft.com/office/drawing/2014/main" val="2061619512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Ekipman Türü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Faydalanıcı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84077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Denizli Büyükşehir Belediyesi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00815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Hatay Büyükşehir Belediyesi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69436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Kahramanmaraş Büyükşehir Belediyesi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04529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Malatya Büyükşehir Belediyesi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73993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Şanlıurfa Büyükşehir Belediyesi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6162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Trabzon Büyükşehir Belediyesi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938746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 Pompası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GES kurulan tüm belediyeler ve Manisa Büyükşehir Belediyesi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4553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Elektrikli Otobüs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Ankara Büyükşehir Belediyesi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83735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C6A866BB-2C53-4889-872E-795EA0943DA7}"/>
              </a:ext>
            </a:extLst>
          </p:cNvPr>
          <p:cNvSpPr/>
          <p:nvPr/>
        </p:nvSpPr>
        <p:spPr>
          <a:xfrm>
            <a:off x="5083443" y="5879046"/>
            <a:ext cx="3061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tr-TR" dirty="0"/>
              <a:t>İhale süreci devam etmektedir.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1525685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5955A1C1-49B5-47C6-9975-54372E31A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BE95C08-7AFF-4640-99B6-0C880948D373}" type="slidenum">
              <a:rPr lang="tr-TR" smtClean="0"/>
              <a:pPr>
                <a:defRPr/>
              </a:pPr>
              <a:t>31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5DE3628-56C2-432A-8AF2-71AF64954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361" y="1298257"/>
            <a:ext cx="5649278" cy="3746183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664287A0-2AC1-4A4D-BB50-C3AB9CEC3987}"/>
              </a:ext>
            </a:extLst>
          </p:cNvPr>
          <p:cNvSpPr/>
          <p:nvPr/>
        </p:nvSpPr>
        <p:spPr>
          <a:xfrm>
            <a:off x="360521" y="5346383"/>
            <a:ext cx="6096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2500" b="1" dirty="0"/>
              <a:t>IRENA </a:t>
            </a:r>
            <a:r>
              <a:rPr lang="tr-TR" sz="2500" b="1" dirty="0" err="1"/>
              <a:t>Internship</a:t>
            </a:r>
            <a:r>
              <a:rPr lang="tr-TR" sz="2500" b="1" dirty="0"/>
              <a:t> </a:t>
            </a:r>
            <a:r>
              <a:rPr lang="tr-TR" sz="2500" b="1" dirty="0" err="1"/>
              <a:t>Programme</a:t>
            </a:r>
            <a:endParaRPr lang="tr-TR" sz="2500" b="1" dirty="0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0FD195A-767E-4459-AD14-F037E01FE517}"/>
              </a:ext>
            </a:extLst>
          </p:cNvPr>
          <p:cNvSpPr/>
          <p:nvPr/>
        </p:nvSpPr>
        <p:spPr>
          <a:xfrm>
            <a:off x="7126714" y="5346383"/>
            <a:ext cx="43135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500" b="1" dirty="0">
                <a:solidFill>
                  <a:srgbClr val="333333"/>
                </a:solidFill>
                <a:latin typeface="Calibri" panose="020F0502020204030204" pitchFamily="34" charset="0"/>
              </a:rPr>
              <a:t> IRENA </a:t>
            </a:r>
            <a:r>
              <a:rPr lang="tr-TR" sz="2500" b="1" dirty="0" err="1">
                <a:solidFill>
                  <a:srgbClr val="333333"/>
                </a:solidFill>
                <a:latin typeface="Calibri" panose="020F0502020204030204" pitchFamily="34" charset="0"/>
              </a:rPr>
              <a:t>Scholarship</a:t>
            </a:r>
            <a:r>
              <a:rPr lang="tr-TR" sz="2500" b="1" dirty="0">
                <a:solidFill>
                  <a:srgbClr val="333333"/>
                </a:solidFill>
                <a:latin typeface="Calibri" panose="020F0502020204030204" pitchFamily="34" charset="0"/>
              </a:rPr>
              <a:t> </a:t>
            </a:r>
            <a:r>
              <a:rPr lang="tr-TR" sz="2500" b="1" dirty="0" err="1">
                <a:solidFill>
                  <a:srgbClr val="333333"/>
                </a:solidFill>
                <a:latin typeface="Calibri" panose="020F0502020204030204" pitchFamily="34" charset="0"/>
              </a:rPr>
              <a:t>Programme</a:t>
            </a:r>
            <a:endParaRPr lang="tr-TR" sz="2500" b="1" dirty="0"/>
          </a:p>
        </p:txBody>
      </p:sp>
    </p:spTree>
    <p:extLst>
      <p:ext uri="{BB962C8B-B14F-4D97-AF65-F5344CB8AC3E}">
        <p14:creationId xmlns:p14="http://schemas.microsoft.com/office/powerpoint/2010/main" val="2868112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Metin kutusu 4"/>
          <p:cNvSpPr txBox="1"/>
          <p:nvPr/>
        </p:nvSpPr>
        <p:spPr>
          <a:xfrm>
            <a:off x="0" y="114594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i="1" dirty="0">
                <a:solidFill>
                  <a:srgbClr val="002060"/>
                </a:solidFill>
              </a:rPr>
              <a:t>Daha Çok Yerli Daha Çok Yenilenebilir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1" y="564238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002060"/>
                </a:solidFill>
                <a:latin typeface="Lucida Handwriting" panose="03010101010101010101" pitchFamily="66" charset="0"/>
              </a:rPr>
              <a:t>Teşekkür Ederim…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E2BD1DE-CC60-4AB6-8B56-54EC8EE80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350" y="2205061"/>
            <a:ext cx="526732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478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3396</TotalTime>
  <Words>668</Words>
  <Application>Microsoft Office PowerPoint</Application>
  <PresentationFormat>Geniş ekran</PresentationFormat>
  <Paragraphs>218</Paragraphs>
  <Slides>32</Slides>
  <Notes>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9" baseType="lpstr">
      <vt:lpstr>Arial</vt:lpstr>
      <vt:lpstr>Bookman Old Style</vt:lpstr>
      <vt:lpstr>Calibri</vt:lpstr>
      <vt:lpstr>Calibri Light</vt:lpstr>
      <vt:lpstr>Lucida Handwriting</vt:lpstr>
      <vt:lpstr>Times New Roman</vt:lpstr>
      <vt:lpstr>1_Office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ETKB 2015-2019 STRATEJİK PLANI ONUNCU BEŞ YILLIK KALKINMA PLANI DEĞERLENDİRMEDE KOORDİNASYONUN ÖNEMİ</dc:title>
  <dc:creator>Onur Dönmezçelik</dc:creator>
  <cp:lastModifiedBy>Hakan</cp:lastModifiedBy>
  <cp:revision>632</cp:revision>
  <cp:lastPrinted>2018-03-20T14:09:32Z</cp:lastPrinted>
  <dcterms:created xsi:type="dcterms:W3CDTF">2015-04-21T11:41:58Z</dcterms:created>
  <dcterms:modified xsi:type="dcterms:W3CDTF">2018-11-26T09:17:29Z</dcterms:modified>
</cp:coreProperties>
</file>