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5" r:id="rId1"/>
  </p:sldMasterIdLst>
  <p:notesMasterIdLst>
    <p:notesMasterId r:id="rId47"/>
  </p:notesMasterIdLst>
  <p:sldIdLst>
    <p:sldId id="295" r:id="rId2"/>
    <p:sldId id="257" r:id="rId3"/>
    <p:sldId id="296" r:id="rId4"/>
    <p:sldId id="259" r:id="rId5"/>
    <p:sldId id="261" r:id="rId6"/>
    <p:sldId id="262" r:id="rId7"/>
    <p:sldId id="263" r:id="rId8"/>
    <p:sldId id="264" r:id="rId9"/>
    <p:sldId id="265" r:id="rId10"/>
    <p:sldId id="266" r:id="rId11"/>
    <p:sldId id="309"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310" r:id="rId25"/>
    <p:sldId id="279" r:id="rId26"/>
    <p:sldId id="280" r:id="rId27"/>
    <p:sldId id="281" r:id="rId28"/>
    <p:sldId id="282" r:id="rId29"/>
    <p:sldId id="285" r:id="rId30"/>
    <p:sldId id="286" r:id="rId31"/>
    <p:sldId id="287" r:id="rId32"/>
    <p:sldId id="288" r:id="rId33"/>
    <p:sldId id="289" r:id="rId34"/>
    <p:sldId id="290" r:id="rId35"/>
    <p:sldId id="301" r:id="rId36"/>
    <p:sldId id="302" r:id="rId37"/>
    <p:sldId id="303" r:id="rId38"/>
    <p:sldId id="304" r:id="rId39"/>
    <p:sldId id="305" r:id="rId40"/>
    <p:sldId id="306" r:id="rId41"/>
    <p:sldId id="307" r:id="rId42"/>
    <p:sldId id="308" r:id="rId43"/>
    <p:sldId id="297" r:id="rId44"/>
    <p:sldId id="298" r:id="rId45"/>
    <p:sldId id="299"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5"/>
    <p:restoredTop sz="94694"/>
  </p:normalViewPr>
  <p:slideViewPr>
    <p:cSldViewPr snapToGrid="0">
      <p:cViewPr varScale="1">
        <p:scale>
          <a:sx n="107" d="100"/>
          <a:sy n="107" d="100"/>
        </p:scale>
        <p:origin x="192"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2482E7-A8BE-4023-BDB4-FC99529AFDE4}"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46177A32-4F10-4B5B-91FC-1F6F18A1C45A}">
      <dgm:prSet/>
      <dgm:spPr/>
      <dgm:t>
        <a:bodyPr/>
        <a:lstStyle/>
        <a:p>
          <a:r>
            <a:rPr lang="tr-TR" dirty="0" err="1"/>
            <a:t>Öğrenci</a:t>
          </a:r>
          <a:r>
            <a:rPr lang="tr-TR" dirty="0"/>
            <a:t> her yarıyıl </a:t>
          </a:r>
          <a:r>
            <a:rPr lang="tr-TR" dirty="0" err="1"/>
            <a:t>başında</a:t>
          </a:r>
          <a:r>
            <a:rPr lang="tr-TR" dirty="0"/>
            <a:t> akademik takvimde </a:t>
          </a:r>
          <a:r>
            <a:rPr lang="tr-TR" dirty="0" err="1"/>
            <a:t>gösterilen</a:t>
          </a:r>
          <a:r>
            <a:rPr lang="tr-TR" dirty="0"/>
            <a:t> </a:t>
          </a:r>
          <a:r>
            <a:rPr lang="tr-TR" dirty="0" err="1"/>
            <a:t>süre</a:t>
          </a:r>
          <a:r>
            <a:rPr lang="tr-TR" dirty="0"/>
            <a:t> </a:t>
          </a:r>
          <a:r>
            <a:rPr lang="tr-TR" dirty="0" err="1"/>
            <a:t>içinde</a:t>
          </a:r>
          <a:r>
            <a:rPr lang="tr-TR" dirty="0"/>
            <a:t>, </a:t>
          </a:r>
          <a:r>
            <a:rPr lang="tr-TR" dirty="0" err="1"/>
            <a:t>öğrenim</a:t>
          </a:r>
          <a:r>
            <a:rPr lang="tr-TR" dirty="0"/>
            <a:t> </a:t>
          </a:r>
          <a:r>
            <a:rPr lang="tr-TR" dirty="0" err="1"/>
            <a:t>ücretini</a:t>
          </a:r>
          <a:r>
            <a:rPr lang="tr-TR" dirty="0"/>
            <a:t> yatırdıktan sonra, </a:t>
          </a:r>
          <a:r>
            <a:rPr lang="tr-TR" dirty="0" err="1"/>
            <a:t>danışmanı</a:t>
          </a:r>
          <a:r>
            <a:rPr lang="tr-TR" dirty="0"/>
            <a:t> </a:t>
          </a:r>
          <a:r>
            <a:rPr lang="tr-TR" dirty="0" err="1"/>
            <a:t>gözetiminde</a:t>
          </a:r>
          <a:r>
            <a:rPr lang="tr-TR" dirty="0"/>
            <a:t> ders programını yaparak kaydını yeniler. </a:t>
          </a:r>
          <a:endParaRPr lang="en-US" dirty="0"/>
        </a:p>
      </dgm:t>
    </dgm:pt>
    <dgm:pt modelId="{643220B2-E109-4DE3-8616-135229004E4F}" type="parTrans" cxnId="{4B289B39-8B73-4E0B-A315-12E196810B44}">
      <dgm:prSet/>
      <dgm:spPr/>
      <dgm:t>
        <a:bodyPr/>
        <a:lstStyle/>
        <a:p>
          <a:endParaRPr lang="en-US"/>
        </a:p>
      </dgm:t>
    </dgm:pt>
    <dgm:pt modelId="{46730B51-B55A-47E3-83CA-A72C310E14BB}" type="sibTrans" cxnId="{4B289B39-8B73-4E0B-A315-12E196810B44}">
      <dgm:prSet/>
      <dgm:spPr/>
      <dgm:t>
        <a:bodyPr/>
        <a:lstStyle/>
        <a:p>
          <a:endParaRPr lang="en-US"/>
        </a:p>
      </dgm:t>
    </dgm:pt>
    <dgm:pt modelId="{0C8B6C0F-D197-43D6-B3C9-1F6B0C5A4581}">
      <dgm:prSet/>
      <dgm:spPr/>
      <dgm:t>
        <a:bodyPr/>
        <a:lstStyle/>
        <a:p>
          <a:r>
            <a:rPr lang="tr-TR" dirty="0" err="1"/>
            <a:t>Bütün</a:t>
          </a:r>
          <a:r>
            <a:rPr lang="tr-TR" dirty="0"/>
            <a:t> derslerinden </a:t>
          </a:r>
          <a:r>
            <a:rPr lang="tr-TR" dirty="0" err="1"/>
            <a:t>başarılı</a:t>
          </a:r>
          <a:r>
            <a:rPr lang="tr-TR" dirty="0"/>
            <a:t> </a:t>
          </a:r>
          <a:r>
            <a:rPr lang="tr-TR" dirty="0" err="1"/>
            <a:t>olduğu</a:t>
          </a:r>
          <a:r>
            <a:rPr lang="tr-TR" dirty="0"/>
            <a:t> halde zorunlu stajını </a:t>
          </a:r>
          <a:r>
            <a:rPr lang="tr-TR" dirty="0" err="1"/>
            <a:t>tamamlamadığı</a:t>
          </a:r>
          <a:r>
            <a:rPr lang="tr-TR" dirty="0"/>
            <a:t> </a:t>
          </a:r>
          <a:r>
            <a:rPr lang="tr-TR" dirty="0" err="1"/>
            <a:t>için</a:t>
          </a:r>
          <a:r>
            <a:rPr lang="tr-TR" dirty="0"/>
            <a:t> mezun olamayan </a:t>
          </a:r>
          <a:r>
            <a:rPr lang="tr-TR" dirty="0" err="1"/>
            <a:t>öğrenci</a:t>
          </a:r>
          <a:r>
            <a:rPr lang="tr-TR" dirty="0"/>
            <a:t> de her yarıyıl </a:t>
          </a:r>
          <a:r>
            <a:rPr lang="tr-TR" dirty="0" err="1"/>
            <a:t>öğrenim</a:t>
          </a:r>
          <a:r>
            <a:rPr lang="tr-TR" dirty="0"/>
            <a:t> </a:t>
          </a:r>
          <a:r>
            <a:rPr lang="tr-TR" dirty="0" err="1"/>
            <a:t>ücretini</a:t>
          </a:r>
          <a:r>
            <a:rPr lang="tr-TR" dirty="0"/>
            <a:t> </a:t>
          </a:r>
          <a:r>
            <a:rPr lang="tr-TR" dirty="0" err="1"/>
            <a:t>ödeyerek</a:t>
          </a:r>
          <a:r>
            <a:rPr lang="tr-TR" dirty="0"/>
            <a:t> kaydını yenilemek zorundadır </a:t>
          </a:r>
          <a:endParaRPr lang="en-US" dirty="0"/>
        </a:p>
      </dgm:t>
    </dgm:pt>
    <dgm:pt modelId="{D4E5E3F0-3A5B-470D-9489-49ABCB882C13}" type="parTrans" cxnId="{4F03FE62-154B-49F8-A5A3-32EED1A70650}">
      <dgm:prSet/>
      <dgm:spPr/>
      <dgm:t>
        <a:bodyPr/>
        <a:lstStyle/>
        <a:p>
          <a:endParaRPr lang="en-US"/>
        </a:p>
      </dgm:t>
    </dgm:pt>
    <dgm:pt modelId="{82A6FCAC-94E4-4479-A719-BC08D2EC1496}" type="sibTrans" cxnId="{4F03FE62-154B-49F8-A5A3-32EED1A70650}">
      <dgm:prSet/>
      <dgm:spPr/>
      <dgm:t>
        <a:bodyPr/>
        <a:lstStyle/>
        <a:p>
          <a:endParaRPr lang="en-US"/>
        </a:p>
      </dgm:t>
    </dgm:pt>
    <dgm:pt modelId="{B5DC973D-7985-BD40-AF59-33305D78685C}" type="pres">
      <dgm:prSet presAssocID="{4C2482E7-A8BE-4023-BDB4-FC99529AFDE4}" presName="vert0" presStyleCnt="0">
        <dgm:presLayoutVars>
          <dgm:dir/>
          <dgm:animOne val="branch"/>
          <dgm:animLvl val="lvl"/>
        </dgm:presLayoutVars>
      </dgm:prSet>
      <dgm:spPr/>
    </dgm:pt>
    <dgm:pt modelId="{CE267B71-AD9B-9442-8358-841F08B73F9B}" type="pres">
      <dgm:prSet presAssocID="{46177A32-4F10-4B5B-91FC-1F6F18A1C45A}" presName="thickLine" presStyleLbl="alignNode1" presStyleIdx="0" presStyleCnt="2"/>
      <dgm:spPr/>
    </dgm:pt>
    <dgm:pt modelId="{D6C14761-5507-D14E-9C56-70EC4099E934}" type="pres">
      <dgm:prSet presAssocID="{46177A32-4F10-4B5B-91FC-1F6F18A1C45A}" presName="horz1" presStyleCnt="0"/>
      <dgm:spPr/>
    </dgm:pt>
    <dgm:pt modelId="{6C8C7678-1575-034A-83A7-7A554E3E0C4B}" type="pres">
      <dgm:prSet presAssocID="{46177A32-4F10-4B5B-91FC-1F6F18A1C45A}" presName="tx1" presStyleLbl="revTx" presStyleIdx="0" presStyleCnt="2"/>
      <dgm:spPr/>
    </dgm:pt>
    <dgm:pt modelId="{A05C2FAD-9BA8-204B-9DAE-CF06980C5796}" type="pres">
      <dgm:prSet presAssocID="{46177A32-4F10-4B5B-91FC-1F6F18A1C45A}" presName="vert1" presStyleCnt="0"/>
      <dgm:spPr/>
    </dgm:pt>
    <dgm:pt modelId="{444EE0D2-43AA-5A41-8C74-BD9C4A9B0092}" type="pres">
      <dgm:prSet presAssocID="{0C8B6C0F-D197-43D6-B3C9-1F6B0C5A4581}" presName="thickLine" presStyleLbl="alignNode1" presStyleIdx="1" presStyleCnt="2"/>
      <dgm:spPr/>
    </dgm:pt>
    <dgm:pt modelId="{E9392CFB-78DA-1440-955E-984BD9F597B5}" type="pres">
      <dgm:prSet presAssocID="{0C8B6C0F-D197-43D6-B3C9-1F6B0C5A4581}" presName="horz1" presStyleCnt="0"/>
      <dgm:spPr/>
    </dgm:pt>
    <dgm:pt modelId="{B3F8FD31-C1A8-374A-9179-A0539D4D36E1}" type="pres">
      <dgm:prSet presAssocID="{0C8B6C0F-D197-43D6-B3C9-1F6B0C5A4581}" presName="tx1" presStyleLbl="revTx" presStyleIdx="1" presStyleCnt="2"/>
      <dgm:spPr/>
    </dgm:pt>
    <dgm:pt modelId="{C9B3B39D-81A1-E343-B4EC-346843B28B7E}" type="pres">
      <dgm:prSet presAssocID="{0C8B6C0F-D197-43D6-B3C9-1F6B0C5A4581}" presName="vert1" presStyleCnt="0"/>
      <dgm:spPr/>
    </dgm:pt>
  </dgm:ptLst>
  <dgm:cxnLst>
    <dgm:cxn modelId="{DBA78504-84C3-BB44-BC1B-4CAE7D4CF7B3}" type="presOf" srcId="{4C2482E7-A8BE-4023-BDB4-FC99529AFDE4}" destId="{B5DC973D-7985-BD40-AF59-33305D78685C}" srcOrd="0" destOrd="0" presId="urn:microsoft.com/office/officeart/2008/layout/LinedList"/>
    <dgm:cxn modelId="{4B289B39-8B73-4E0B-A315-12E196810B44}" srcId="{4C2482E7-A8BE-4023-BDB4-FC99529AFDE4}" destId="{46177A32-4F10-4B5B-91FC-1F6F18A1C45A}" srcOrd="0" destOrd="0" parTransId="{643220B2-E109-4DE3-8616-135229004E4F}" sibTransId="{46730B51-B55A-47E3-83CA-A72C310E14BB}"/>
    <dgm:cxn modelId="{4F03FE62-154B-49F8-A5A3-32EED1A70650}" srcId="{4C2482E7-A8BE-4023-BDB4-FC99529AFDE4}" destId="{0C8B6C0F-D197-43D6-B3C9-1F6B0C5A4581}" srcOrd="1" destOrd="0" parTransId="{D4E5E3F0-3A5B-470D-9489-49ABCB882C13}" sibTransId="{82A6FCAC-94E4-4479-A719-BC08D2EC1496}"/>
    <dgm:cxn modelId="{3BEA3F99-93CF-9849-BD93-9003488ADAB0}" type="presOf" srcId="{46177A32-4F10-4B5B-91FC-1F6F18A1C45A}" destId="{6C8C7678-1575-034A-83A7-7A554E3E0C4B}" srcOrd="0" destOrd="0" presId="urn:microsoft.com/office/officeart/2008/layout/LinedList"/>
    <dgm:cxn modelId="{CC6F9799-0954-F244-BD0F-927F1E08D21B}" type="presOf" srcId="{0C8B6C0F-D197-43D6-B3C9-1F6B0C5A4581}" destId="{B3F8FD31-C1A8-374A-9179-A0539D4D36E1}" srcOrd="0" destOrd="0" presId="urn:microsoft.com/office/officeart/2008/layout/LinedList"/>
    <dgm:cxn modelId="{2951B4E0-8B81-2E4F-A1BD-45EE292F217D}" type="presParOf" srcId="{B5DC973D-7985-BD40-AF59-33305D78685C}" destId="{CE267B71-AD9B-9442-8358-841F08B73F9B}" srcOrd="0" destOrd="0" presId="urn:microsoft.com/office/officeart/2008/layout/LinedList"/>
    <dgm:cxn modelId="{C64238F1-D836-E245-AA9F-B6619DAA1CBF}" type="presParOf" srcId="{B5DC973D-7985-BD40-AF59-33305D78685C}" destId="{D6C14761-5507-D14E-9C56-70EC4099E934}" srcOrd="1" destOrd="0" presId="urn:microsoft.com/office/officeart/2008/layout/LinedList"/>
    <dgm:cxn modelId="{2D5445CA-57A8-644B-AED2-6C9BD59C8A8C}" type="presParOf" srcId="{D6C14761-5507-D14E-9C56-70EC4099E934}" destId="{6C8C7678-1575-034A-83A7-7A554E3E0C4B}" srcOrd="0" destOrd="0" presId="urn:microsoft.com/office/officeart/2008/layout/LinedList"/>
    <dgm:cxn modelId="{BD95DB48-D763-1144-9167-389F48C2760C}" type="presParOf" srcId="{D6C14761-5507-D14E-9C56-70EC4099E934}" destId="{A05C2FAD-9BA8-204B-9DAE-CF06980C5796}" srcOrd="1" destOrd="0" presId="urn:microsoft.com/office/officeart/2008/layout/LinedList"/>
    <dgm:cxn modelId="{8C629224-1361-924F-8106-1EA0FB90A3C8}" type="presParOf" srcId="{B5DC973D-7985-BD40-AF59-33305D78685C}" destId="{444EE0D2-43AA-5A41-8C74-BD9C4A9B0092}" srcOrd="2" destOrd="0" presId="urn:microsoft.com/office/officeart/2008/layout/LinedList"/>
    <dgm:cxn modelId="{3B3A2858-BB2D-1A4F-97AB-16556657CBBB}" type="presParOf" srcId="{B5DC973D-7985-BD40-AF59-33305D78685C}" destId="{E9392CFB-78DA-1440-955E-984BD9F597B5}" srcOrd="3" destOrd="0" presId="urn:microsoft.com/office/officeart/2008/layout/LinedList"/>
    <dgm:cxn modelId="{C61A30DC-B351-894B-BEDF-B0004B67559C}" type="presParOf" srcId="{E9392CFB-78DA-1440-955E-984BD9F597B5}" destId="{B3F8FD31-C1A8-374A-9179-A0539D4D36E1}" srcOrd="0" destOrd="0" presId="urn:microsoft.com/office/officeart/2008/layout/LinedList"/>
    <dgm:cxn modelId="{52BAB529-D6FF-3E4C-835C-CC7539FC89B0}" type="presParOf" srcId="{E9392CFB-78DA-1440-955E-984BD9F597B5}" destId="{C9B3B39D-81A1-E343-B4EC-346843B28B7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32A95D-2528-4234-AA24-74C41D02EEF0}" type="doc">
      <dgm:prSet loTypeId="urn:microsoft.com/office/officeart/2008/layout/LinedList" loCatId="list" qsTypeId="urn:microsoft.com/office/officeart/2005/8/quickstyle/simple4" qsCatId="simple" csTypeId="urn:microsoft.com/office/officeart/2005/8/colors/accent4_2" csCatId="accent4" phldr="1"/>
      <dgm:spPr/>
      <dgm:t>
        <a:bodyPr/>
        <a:lstStyle/>
        <a:p>
          <a:endParaRPr lang="en-US"/>
        </a:p>
      </dgm:t>
    </dgm:pt>
    <dgm:pt modelId="{D8172BF9-1A70-4B0D-BA8C-0EBB3E546367}">
      <dgm:prSet/>
      <dgm:spPr/>
      <dgm:t>
        <a:bodyPr/>
        <a:lstStyle/>
        <a:p>
          <a:r>
            <a:rPr lang="tr-TR"/>
            <a:t>Öğrenim ücretleri ve ödeme esasları her akademik yıl öncesinde Mütevelli Heyeti tarafından ilan edilir. </a:t>
          </a:r>
          <a:endParaRPr lang="en-US"/>
        </a:p>
      </dgm:t>
    </dgm:pt>
    <dgm:pt modelId="{0DB226B6-FA10-4D98-82E3-85E580B3DD36}" type="parTrans" cxnId="{F25D9867-B5D5-4A51-A147-6CB838793F99}">
      <dgm:prSet/>
      <dgm:spPr/>
      <dgm:t>
        <a:bodyPr/>
        <a:lstStyle/>
        <a:p>
          <a:endParaRPr lang="en-US"/>
        </a:p>
      </dgm:t>
    </dgm:pt>
    <dgm:pt modelId="{B0E96C48-A0FB-4830-A833-A4F3EA8C4E4C}" type="sibTrans" cxnId="{F25D9867-B5D5-4A51-A147-6CB838793F99}">
      <dgm:prSet/>
      <dgm:spPr/>
      <dgm:t>
        <a:bodyPr/>
        <a:lstStyle/>
        <a:p>
          <a:endParaRPr lang="en-US"/>
        </a:p>
      </dgm:t>
    </dgm:pt>
    <dgm:pt modelId="{EDED175A-94CA-452F-B522-F763A4845F73}">
      <dgm:prSet/>
      <dgm:spPr/>
      <dgm:t>
        <a:bodyPr/>
        <a:lstStyle/>
        <a:p>
          <a:r>
            <a:rPr lang="tr-TR" dirty="0"/>
            <a:t>Burslu ve kısmi burslu </a:t>
          </a:r>
          <a:r>
            <a:rPr lang="tr-TR" dirty="0" err="1"/>
            <a:t>öğrenciler</a:t>
          </a:r>
          <a:r>
            <a:rPr lang="tr-TR" dirty="0"/>
            <a:t> normal </a:t>
          </a:r>
          <a:r>
            <a:rPr lang="tr-TR" dirty="0" err="1"/>
            <a:t>öğrenim</a:t>
          </a:r>
          <a:r>
            <a:rPr lang="tr-TR" dirty="0"/>
            <a:t> </a:t>
          </a:r>
          <a:r>
            <a:rPr lang="tr-TR" dirty="0" err="1"/>
            <a:t>süresi</a:t>
          </a:r>
          <a:r>
            <a:rPr lang="tr-TR" dirty="0"/>
            <a:t> </a:t>
          </a:r>
          <a:r>
            <a:rPr lang="tr-TR" dirty="0" err="1"/>
            <a:t>dışında</a:t>
          </a:r>
          <a:r>
            <a:rPr lang="tr-TR" dirty="0"/>
            <a:t> devam edecekleri </a:t>
          </a:r>
          <a:r>
            <a:rPr lang="tr-TR" dirty="0" err="1"/>
            <a:t>döneme</a:t>
          </a:r>
          <a:r>
            <a:rPr lang="tr-TR" dirty="0"/>
            <a:t> ait ders </a:t>
          </a:r>
          <a:r>
            <a:rPr lang="tr-TR" dirty="0" err="1"/>
            <a:t>ücretini</a:t>
          </a:r>
          <a:r>
            <a:rPr lang="tr-TR" dirty="0"/>
            <a:t> </a:t>
          </a:r>
          <a:r>
            <a:rPr lang="tr-TR" dirty="0" err="1"/>
            <a:t>öderler</a:t>
          </a:r>
          <a:r>
            <a:rPr lang="tr-TR" dirty="0"/>
            <a:t>. Bu </a:t>
          </a:r>
          <a:r>
            <a:rPr lang="tr-TR" dirty="0" err="1"/>
            <a:t>ücretler</a:t>
          </a:r>
          <a:r>
            <a:rPr lang="tr-TR" dirty="0"/>
            <a:t> her </a:t>
          </a:r>
          <a:r>
            <a:rPr lang="tr-TR" dirty="0" err="1"/>
            <a:t>eğitim-öğretim</a:t>
          </a:r>
          <a:r>
            <a:rPr lang="tr-TR" dirty="0"/>
            <a:t> yılı </a:t>
          </a:r>
          <a:r>
            <a:rPr lang="tr-TR" dirty="0" err="1"/>
            <a:t>başında</a:t>
          </a:r>
          <a:r>
            <a:rPr lang="tr-TR" dirty="0"/>
            <a:t> </a:t>
          </a:r>
          <a:r>
            <a:rPr lang="tr-TR" dirty="0" err="1"/>
            <a:t>Mütevelli</a:t>
          </a:r>
          <a:r>
            <a:rPr lang="tr-TR" dirty="0"/>
            <a:t> Heyeti tarafından belirlenir. </a:t>
          </a:r>
          <a:endParaRPr lang="en-US" dirty="0"/>
        </a:p>
      </dgm:t>
    </dgm:pt>
    <dgm:pt modelId="{CD26527B-F0F6-46F2-BFAC-5EA3D7EF4D0F}" type="parTrans" cxnId="{AF712721-08BC-4C5F-8E98-80ED3194A23D}">
      <dgm:prSet/>
      <dgm:spPr/>
      <dgm:t>
        <a:bodyPr/>
        <a:lstStyle/>
        <a:p>
          <a:endParaRPr lang="en-US"/>
        </a:p>
      </dgm:t>
    </dgm:pt>
    <dgm:pt modelId="{FED197EB-740E-4A7A-88A6-E6BD7E9D2176}" type="sibTrans" cxnId="{AF712721-08BC-4C5F-8E98-80ED3194A23D}">
      <dgm:prSet/>
      <dgm:spPr/>
      <dgm:t>
        <a:bodyPr/>
        <a:lstStyle/>
        <a:p>
          <a:endParaRPr lang="en-US"/>
        </a:p>
      </dgm:t>
    </dgm:pt>
    <dgm:pt modelId="{FDDE1BA0-859B-2142-B1C7-3FC867588428}" type="pres">
      <dgm:prSet presAssocID="{3032A95D-2528-4234-AA24-74C41D02EEF0}" presName="vert0" presStyleCnt="0">
        <dgm:presLayoutVars>
          <dgm:dir/>
          <dgm:animOne val="branch"/>
          <dgm:animLvl val="lvl"/>
        </dgm:presLayoutVars>
      </dgm:prSet>
      <dgm:spPr/>
    </dgm:pt>
    <dgm:pt modelId="{25FDD793-9411-1748-A414-0021C2656FE5}" type="pres">
      <dgm:prSet presAssocID="{D8172BF9-1A70-4B0D-BA8C-0EBB3E546367}" presName="thickLine" presStyleLbl="alignNode1" presStyleIdx="0" presStyleCnt="2"/>
      <dgm:spPr/>
    </dgm:pt>
    <dgm:pt modelId="{F36E1293-54C1-A74E-BE49-F04E4242F563}" type="pres">
      <dgm:prSet presAssocID="{D8172BF9-1A70-4B0D-BA8C-0EBB3E546367}" presName="horz1" presStyleCnt="0"/>
      <dgm:spPr/>
    </dgm:pt>
    <dgm:pt modelId="{EA7641C4-B5B2-4147-9B60-34DE578DE585}" type="pres">
      <dgm:prSet presAssocID="{D8172BF9-1A70-4B0D-BA8C-0EBB3E546367}" presName="tx1" presStyleLbl="revTx" presStyleIdx="0" presStyleCnt="2"/>
      <dgm:spPr/>
    </dgm:pt>
    <dgm:pt modelId="{BE28110C-96EC-4441-A604-754D664DB2B7}" type="pres">
      <dgm:prSet presAssocID="{D8172BF9-1A70-4B0D-BA8C-0EBB3E546367}" presName="vert1" presStyleCnt="0"/>
      <dgm:spPr/>
    </dgm:pt>
    <dgm:pt modelId="{9BD4431E-BE81-624C-85D2-D2B08C4BB16D}" type="pres">
      <dgm:prSet presAssocID="{EDED175A-94CA-452F-B522-F763A4845F73}" presName="thickLine" presStyleLbl="alignNode1" presStyleIdx="1" presStyleCnt="2"/>
      <dgm:spPr/>
    </dgm:pt>
    <dgm:pt modelId="{27266011-92FA-D040-B647-6803122E42A1}" type="pres">
      <dgm:prSet presAssocID="{EDED175A-94CA-452F-B522-F763A4845F73}" presName="horz1" presStyleCnt="0"/>
      <dgm:spPr/>
    </dgm:pt>
    <dgm:pt modelId="{1E0B9EC8-9BCA-1548-B4B3-4C759F5DC2E6}" type="pres">
      <dgm:prSet presAssocID="{EDED175A-94CA-452F-B522-F763A4845F73}" presName="tx1" presStyleLbl="revTx" presStyleIdx="1" presStyleCnt="2"/>
      <dgm:spPr/>
    </dgm:pt>
    <dgm:pt modelId="{DE7CCEEF-FC1A-B04D-96D1-D7849B91DD75}" type="pres">
      <dgm:prSet presAssocID="{EDED175A-94CA-452F-B522-F763A4845F73}" presName="vert1" presStyleCnt="0"/>
      <dgm:spPr/>
    </dgm:pt>
  </dgm:ptLst>
  <dgm:cxnLst>
    <dgm:cxn modelId="{AF712721-08BC-4C5F-8E98-80ED3194A23D}" srcId="{3032A95D-2528-4234-AA24-74C41D02EEF0}" destId="{EDED175A-94CA-452F-B522-F763A4845F73}" srcOrd="1" destOrd="0" parTransId="{CD26527B-F0F6-46F2-BFAC-5EA3D7EF4D0F}" sibTransId="{FED197EB-740E-4A7A-88A6-E6BD7E9D2176}"/>
    <dgm:cxn modelId="{40A8CE2B-65B6-2B4F-9860-05DABF835B16}" type="presOf" srcId="{EDED175A-94CA-452F-B522-F763A4845F73}" destId="{1E0B9EC8-9BCA-1548-B4B3-4C759F5DC2E6}" srcOrd="0" destOrd="0" presId="urn:microsoft.com/office/officeart/2008/layout/LinedList"/>
    <dgm:cxn modelId="{F25D9867-B5D5-4A51-A147-6CB838793F99}" srcId="{3032A95D-2528-4234-AA24-74C41D02EEF0}" destId="{D8172BF9-1A70-4B0D-BA8C-0EBB3E546367}" srcOrd="0" destOrd="0" parTransId="{0DB226B6-FA10-4D98-82E3-85E580B3DD36}" sibTransId="{B0E96C48-A0FB-4830-A833-A4F3EA8C4E4C}"/>
    <dgm:cxn modelId="{BEF815B0-CB94-464A-8FFA-32888148BB1D}" type="presOf" srcId="{D8172BF9-1A70-4B0D-BA8C-0EBB3E546367}" destId="{EA7641C4-B5B2-4147-9B60-34DE578DE585}" srcOrd="0" destOrd="0" presId="urn:microsoft.com/office/officeart/2008/layout/LinedList"/>
    <dgm:cxn modelId="{EBA843F6-5B0D-8C46-8B54-0605F7616BB1}" type="presOf" srcId="{3032A95D-2528-4234-AA24-74C41D02EEF0}" destId="{FDDE1BA0-859B-2142-B1C7-3FC867588428}" srcOrd="0" destOrd="0" presId="urn:microsoft.com/office/officeart/2008/layout/LinedList"/>
    <dgm:cxn modelId="{13CB2BEF-9564-C640-83FC-C266855A41D3}" type="presParOf" srcId="{FDDE1BA0-859B-2142-B1C7-3FC867588428}" destId="{25FDD793-9411-1748-A414-0021C2656FE5}" srcOrd="0" destOrd="0" presId="urn:microsoft.com/office/officeart/2008/layout/LinedList"/>
    <dgm:cxn modelId="{CE0C23B5-F381-8446-94B2-A88428E1A366}" type="presParOf" srcId="{FDDE1BA0-859B-2142-B1C7-3FC867588428}" destId="{F36E1293-54C1-A74E-BE49-F04E4242F563}" srcOrd="1" destOrd="0" presId="urn:microsoft.com/office/officeart/2008/layout/LinedList"/>
    <dgm:cxn modelId="{141FA20E-A8B1-B64C-A769-8030BB8ADF32}" type="presParOf" srcId="{F36E1293-54C1-A74E-BE49-F04E4242F563}" destId="{EA7641C4-B5B2-4147-9B60-34DE578DE585}" srcOrd="0" destOrd="0" presId="urn:microsoft.com/office/officeart/2008/layout/LinedList"/>
    <dgm:cxn modelId="{92707F10-3C0B-264F-9AE8-6DAF2740F9C5}" type="presParOf" srcId="{F36E1293-54C1-A74E-BE49-F04E4242F563}" destId="{BE28110C-96EC-4441-A604-754D664DB2B7}" srcOrd="1" destOrd="0" presId="urn:microsoft.com/office/officeart/2008/layout/LinedList"/>
    <dgm:cxn modelId="{CD789B55-B8FB-3D4A-BB2C-1D172FDC7ED0}" type="presParOf" srcId="{FDDE1BA0-859B-2142-B1C7-3FC867588428}" destId="{9BD4431E-BE81-624C-85D2-D2B08C4BB16D}" srcOrd="2" destOrd="0" presId="urn:microsoft.com/office/officeart/2008/layout/LinedList"/>
    <dgm:cxn modelId="{C2633C75-B431-5443-920B-6EC5AE89D78C}" type="presParOf" srcId="{FDDE1BA0-859B-2142-B1C7-3FC867588428}" destId="{27266011-92FA-D040-B647-6803122E42A1}" srcOrd="3" destOrd="0" presId="urn:microsoft.com/office/officeart/2008/layout/LinedList"/>
    <dgm:cxn modelId="{5F46D83D-F300-114E-9E92-1D1095638AB5}" type="presParOf" srcId="{27266011-92FA-D040-B647-6803122E42A1}" destId="{1E0B9EC8-9BCA-1548-B4B3-4C759F5DC2E6}" srcOrd="0" destOrd="0" presId="urn:microsoft.com/office/officeart/2008/layout/LinedList"/>
    <dgm:cxn modelId="{FBF360CC-A68D-2C45-BB85-F364FF9C075F}" type="presParOf" srcId="{27266011-92FA-D040-B647-6803122E42A1}" destId="{DE7CCEEF-FC1A-B04D-96D1-D7849B91DD7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E4A1B6-C2B3-427A-86CC-2150E14FEF5D}"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FCA4524C-E527-4D4E-9AFD-62AE6C8F74FC}">
      <dgm:prSet/>
      <dgm:spPr/>
      <dgm:t>
        <a:bodyPr/>
        <a:lstStyle/>
        <a:p>
          <a:r>
            <a:rPr lang="tr-TR"/>
            <a:t>ÖĞRETİM ÜYELERİ</a:t>
          </a:r>
          <a:endParaRPr lang="en-US"/>
        </a:p>
      </dgm:t>
    </dgm:pt>
    <dgm:pt modelId="{F83328A9-2243-40F5-8354-3BCB727D0658}" type="parTrans" cxnId="{1B641FE2-0924-49FE-B879-B4F5B8D90B89}">
      <dgm:prSet/>
      <dgm:spPr/>
      <dgm:t>
        <a:bodyPr/>
        <a:lstStyle/>
        <a:p>
          <a:endParaRPr lang="en-US"/>
        </a:p>
      </dgm:t>
    </dgm:pt>
    <dgm:pt modelId="{0CD3A7BE-55DF-49AE-9F63-1E876481D3F9}" type="sibTrans" cxnId="{1B641FE2-0924-49FE-B879-B4F5B8D90B89}">
      <dgm:prSet/>
      <dgm:spPr/>
      <dgm:t>
        <a:bodyPr/>
        <a:lstStyle/>
        <a:p>
          <a:endParaRPr lang="en-US"/>
        </a:p>
      </dgm:t>
    </dgm:pt>
    <dgm:pt modelId="{F348E613-5BA5-4BE9-B228-CDA002AB12F8}">
      <dgm:prSet/>
      <dgm:spPr/>
      <dgm:t>
        <a:bodyPr/>
        <a:lstStyle/>
        <a:p>
          <a:r>
            <a:rPr lang="tr-TR"/>
            <a:t>ÖĞRETİM GÖREVLİLERİ</a:t>
          </a:r>
          <a:endParaRPr lang="en-US"/>
        </a:p>
      </dgm:t>
    </dgm:pt>
    <dgm:pt modelId="{C0799CC8-ED17-4E45-9E17-CA11496435EC}" type="parTrans" cxnId="{2CDE06C6-AEDD-4C48-9E81-C71699AF3739}">
      <dgm:prSet/>
      <dgm:spPr/>
      <dgm:t>
        <a:bodyPr/>
        <a:lstStyle/>
        <a:p>
          <a:endParaRPr lang="en-US"/>
        </a:p>
      </dgm:t>
    </dgm:pt>
    <dgm:pt modelId="{FFFFDA70-FC03-43AE-AEBB-B6DFB0EA073B}" type="sibTrans" cxnId="{2CDE06C6-AEDD-4C48-9E81-C71699AF3739}">
      <dgm:prSet/>
      <dgm:spPr/>
      <dgm:t>
        <a:bodyPr/>
        <a:lstStyle/>
        <a:p>
          <a:endParaRPr lang="en-US"/>
        </a:p>
      </dgm:t>
    </dgm:pt>
    <dgm:pt modelId="{F381E7DC-C0BD-4A54-924A-DF30A66DEF6D}">
      <dgm:prSet/>
      <dgm:spPr/>
      <dgm:t>
        <a:bodyPr/>
        <a:lstStyle/>
        <a:p>
          <a:r>
            <a:rPr lang="tr-TR" dirty="0"/>
            <a:t>ARAŞTIRMA GÖREVLİLERİ</a:t>
          </a:r>
          <a:endParaRPr lang="en-US" dirty="0"/>
        </a:p>
      </dgm:t>
    </dgm:pt>
    <dgm:pt modelId="{66E0C571-C5AB-4C6C-BB72-F75E7F864A54}" type="parTrans" cxnId="{11EF6F25-9199-4BF1-B7B9-D5366C516E65}">
      <dgm:prSet/>
      <dgm:spPr/>
      <dgm:t>
        <a:bodyPr/>
        <a:lstStyle/>
        <a:p>
          <a:endParaRPr lang="en-US"/>
        </a:p>
      </dgm:t>
    </dgm:pt>
    <dgm:pt modelId="{D4E33EDC-C888-44D4-93D3-58112D3E1710}" type="sibTrans" cxnId="{11EF6F25-9199-4BF1-B7B9-D5366C516E65}">
      <dgm:prSet/>
      <dgm:spPr/>
      <dgm:t>
        <a:bodyPr/>
        <a:lstStyle/>
        <a:p>
          <a:endParaRPr lang="en-US"/>
        </a:p>
      </dgm:t>
    </dgm:pt>
    <dgm:pt modelId="{A27733F4-2CD0-014F-8EA1-0F1AB1C59315}" type="pres">
      <dgm:prSet presAssocID="{24E4A1B6-C2B3-427A-86CC-2150E14FEF5D}" presName="hierChild1" presStyleCnt="0">
        <dgm:presLayoutVars>
          <dgm:chPref val="1"/>
          <dgm:dir/>
          <dgm:animOne val="branch"/>
          <dgm:animLvl val="lvl"/>
          <dgm:resizeHandles/>
        </dgm:presLayoutVars>
      </dgm:prSet>
      <dgm:spPr/>
    </dgm:pt>
    <dgm:pt modelId="{EEB4F95D-5398-7D41-8261-9F54D3C502E0}" type="pres">
      <dgm:prSet presAssocID="{FCA4524C-E527-4D4E-9AFD-62AE6C8F74FC}" presName="hierRoot1" presStyleCnt="0"/>
      <dgm:spPr/>
    </dgm:pt>
    <dgm:pt modelId="{98887363-7746-3643-828D-804CA3A84D4D}" type="pres">
      <dgm:prSet presAssocID="{FCA4524C-E527-4D4E-9AFD-62AE6C8F74FC}" presName="composite" presStyleCnt="0"/>
      <dgm:spPr/>
    </dgm:pt>
    <dgm:pt modelId="{1E23C29B-6450-2240-8F8F-37E18F2D221F}" type="pres">
      <dgm:prSet presAssocID="{FCA4524C-E527-4D4E-9AFD-62AE6C8F74FC}" presName="background" presStyleLbl="node0" presStyleIdx="0" presStyleCnt="3"/>
      <dgm:spPr/>
    </dgm:pt>
    <dgm:pt modelId="{AEA28AD9-09F2-1748-AAB8-5E9B81EC3DFF}" type="pres">
      <dgm:prSet presAssocID="{FCA4524C-E527-4D4E-9AFD-62AE6C8F74FC}" presName="text" presStyleLbl="fgAcc0" presStyleIdx="0" presStyleCnt="3">
        <dgm:presLayoutVars>
          <dgm:chPref val="3"/>
        </dgm:presLayoutVars>
      </dgm:prSet>
      <dgm:spPr/>
    </dgm:pt>
    <dgm:pt modelId="{4C796644-1C9A-B54F-B181-513857E1552C}" type="pres">
      <dgm:prSet presAssocID="{FCA4524C-E527-4D4E-9AFD-62AE6C8F74FC}" presName="hierChild2" presStyleCnt="0"/>
      <dgm:spPr/>
    </dgm:pt>
    <dgm:pt modelId="{83F99815-E2C1-544E-AEF8-5ABE4561F3A4}" type="pres">
      <dgm:prSet presAssocID="{F348E613-5BA5-4BE9-B228-CDA002AB12F8}" presName="hierRoot1" presStyleCnt="0"/>
      <dgm:spPr/>
    </dgm:pt>
    <dgm:pt modelId="{E1F6A7C8-75DB-FB47-BAB9-931EEEC3B4CF}" type="pres">
      <dgm:prSet presAssocID="{F348E613-5BA5-4BE9-B228-CDA002AB12F8}" presName="composite" presStyleCnt="0"/>
      <dgm:spPr/>
    </dgm:pt>
    <dgm:pt modelId="{CAE6C3D3-96C4-A342-A909-93CD3648B316}" type="pres">
      <dgm:prSet presAssocID="{F348E613-5BA5-4BE9-B228-CDA002AB12F8}" presName="background" presStyleLbl="node0" presStyleIdx="1" presStyleCnt="3"/>
      <dgm:spPr/>
    </dgm:pt>
    <dgm:pt modelId="{CDFF9C52-A772-A440-9386-2AF2DBAA5CA1}" type="pres">
      <dgm:prSet presAssocID="{F348E613-5BA5-4BE9-B228-CDA002AB12F8}" presName="text" presStyleLbl="fgAcc0" presStyleIdx="1" presStyleCnt="3">
        <dgm:presLayoutVars>
          <dgm:chPref val="3"/>
        </dgm:presLayoutVars>
      </dgm:prSet>
      <dgm:spPr/>
    </dgm:pt>
    <dgm:pt modelId="{C0D060E6-6FB9-3A47-BA09-C470D5A1301F}" type="pres">
      <dgm:prSet presAssocID="{F348E613-5BA5-4BE9-B228-CDA002AB12F8}" presName="hierChild2" presStyleCnt="0"/>
      <dgm:spPr/>
    </dgm:pt>
    <dgm:pt modelId="{E287A470-7793-0640-A02A-8E9C93DC7EC1}" type="pres">
      <dgm:prSet presAssocID="{F381E7DC-C0BD-4A54-924A-DF30A66DEF6D}" presName="hierRoot1" presStyleCnt="0"/>
      <dgm:spPr/>
    </dgm:pt>
    <dgm:pt modelId="{3742417F-65C1-5941-B9A7-5E810BC52F56}" type="pres">
      <dgm:prSet presAssocID="{F381E7DC-C0BD-4A54-924A-DF30A66DEF6D}" presName="composite" presStyleCnt="0"/>
      <dgm:spPr/>
    </dgm:pt>
    <dgm:pt modelId="{0EFCBECD-EB3E-C542-BD3F-49591B1D56D7}" type="pres">
      <dgm:prSet presAssocID="{F381E7DC-C0BD-4A54-924A-DF30A66DEF6D}" presName="background" presStyleLbl="node0" presStyleIdx="2" presStyleCnt="3"/>
      <dgm:spPr/>
    </dgm:pt>
    <dgm:pt modelId="{12ECB7C6-05ED-5E4B-BFE7-DD0E79AF1C10}" type="pres">
      <dgm:prSet presAssocID="{F381E7DC-C0BD-4A54-924A-DF30A66DEF6D}" presName="text" presStyleLbl="fgAcc0" presStyleIdx="2" presStyleCnt="3">
        <dgm:presLayoutVars>
          <dgm:chPref val="3"/>
        </dgm:presLayoutVars>
      </dgm:prSet>
      <dgm:spPr/>
    </dgm:pt>
    <dgm:pt modelId="{93649874-2DE3-674F-9E9F-434DCE734A0F}" type="pres">
      <dgm:prSet presAssocID="{F381E7DC-C0BD-4A54-924A-DF30A66DEF6D}" presName="hierChild2" presStyleCnt="0"/>
      <dgm:spPr/>
    </dgm:pt>
  </dgm:ptLst>
  <dgm:cxnLst>
    <dgm:cxn modelId="{11EF6F25-9199-4BF1-B7B9-D5366C516E65}" srcId="{24E4A1B6-C2B3-427A-86CC-2150E14FEF5D}" destId="{F381E7DC-C0BD-4A54-924A-DF30A66DEF6D}" srcOrd="2" destOrd="0" parTransId="{66E0C571-C5AB-4C6C-BB72-F75E7F864A54}" sibTransId="{D4E33EDC-C888-44D4-93D3-58112D3E1710}"/>
    <dgm:cxn modelId="{2CDE06C6-AEDD-4C48-9E81-C71699AF3739}" srcId="{24E4A1B6-C2B3-427A-86CC-2150E14FEF5D}" destId="{F348E613-5BA5-4BE9-B228-CDA002AB12F8}" srcOrd="1" destOrd="0" parTransId="{C0799CC8-ED17-4E45-9E17-CA11496435EC}" sibTransId="{FFFFDA70-FC03-43AE-AEBB-B6DFB0EA073B}"/>
    <dgm:cxn modelId="{CB703AD2-7421-1B43-854F-2B3DA943FB7E}" type="presOf" srcId="{F348E613-5BA5-4BE9-B228-CDA002AB12F8}" destId="{CDFF9C52-A772-A440-9386-2AF2DBAA5CA1}" srcOrd="0" destOrd="0" presId="urn:microsoft.com/office/officeart/2005/8/layout/hierarchy1"/>
    <dgm:cxn modelId="{37F6F5D5-EA10-3149-B652-FDD33747ED7C}" type="presOf" srcId="{FCA4524C-E527-4D4E-9AFD-62AE6C8F74FC}" destId="{AEA28AD9-09F2-1748-AAB8-5E9B81EC3DFF}" srcOrd="0" destOrd="0" presId="urn:microsoft.com/office/officeart/2005/8/layout/hierarchy1"/>
    <dgm:cxn modelId="{1B641FE2-0924-49FE-B879-B4F5B8D90B89}" srcId="{24E4A1B6-C2B3-427A-86CC-2150E14FEF5D}" destId="{FCA4524C-E527-4D4E-9AFD-62AE6C8F74FC}" srcOrd="0" destOrd="0" parTransId="{F83328A9-2243-40F5-8354-3BCB727D0658}" sibTransId="{0CD3A7BE-55DF-49AE-9F63-1E876481D3F9}"/>
    <dgm:cxn modelId="{240CB3E6-899A-F642-9D6D-CA5A4A315EF0}" type="presOf" srcId="{F381E7DC-C0BD-4A54-924A-DF30A66DEF6D}" destId="{12ECB7C6-05ED-5E4B-BFE7-DD0E79AF1C10}" srcOrd="0" destOrd="0" presId="urn:microsoft.com/office/officeart/2005/8/layout/hierarchy1"/>
    <dgm:cxn modelId="{93E5DEEA-B82C-B340-9D25-1B11A313266C}" type="presOf" srcId="{24E4A1B6-C2B3-427A-86CC-2150E14FEF5D}" destId="{A27733F4-2CD0-014F-8EA1-0F1AB1C59315}" srcOrd="0" destOrd="0" presId="urn:microsoft.com/office/officeart/2005/8/layout/hierarchy1"/>
    <dgm:cxn modelId="{597A9771-EB52-A448-A141-ED91FEC5122E}" type="presParOf" srcId="{A27733F4-2CD0-014F-8EA1-0F1AB1C59315}" destId="{EEB4F95D-5398-7D41-8261-9F54D3C502E0}" srcOrd="0" destOrd="0" presId="urn:microsoft.com/office/officeart/2005/8/layout/hierarchy1"/>
    <dgm:cxn modelId="{EC6A3BBA-5016-5C45-8F21-746F6A51AEBE}" type="presParOf" srcId="{EEB4F95D-5398-7D41-8261-9F54D3C502E0}" destId="{98887363-7746-3643-828D-804CA3A84D4D}" srcOrd="0" destOrd="0" presId="urn:microsoft.com/office/officeart/2005/8/layout/hierarchy1"/>
    <dgm:cxn modelId="{9F85D4E2-B2B9-9148-8EB5-EE4A54B769DF}" type="presParOf" srcId="{98887363-7746-3643-828D-804CA3A84D4D}" destId="{1E23C29B-6450-2240-8F8F-37E18F2D221F}" srcOrd="0" destOrd="0" presId="urn:microsoft.com/office/officeart/2005/8/layout/hierarchy1"/>
    <dgm:cxn modelId="{8E5AF711-E8DD-344A-BA79-4FFFF3B3DC2D}" type="presParOf" srcId="{98887363-7746-3643-828D-804CA3A84D4D}" destId="{AEA28AD9-09F2-1748-AAB8-5E9B81EC3DFF}" srcOrd="1" destOrd="0" presId="urn:microsoft.com/office/officeart/2005/8/layout/hierarchy1"/>
    <dgm:cxn modelId="{374F2CA0-DBBD-EC4E-AF1D-7D2F125C3C9F}" type="presParOf" srcId="{EEB4F95D-5398-7D41-8261-9F54D3C502E0}" destId="{4C796644-1C9A-B54F-B181-513857E1552C}" srcOrd="1" destOrd="0" presId="urn:microsoft.com/office/officeart/2005/8/layout/hierarchy1"/>
    <dgm:cxn modelId="{66E92A6C-787E-6A43-866A-6ADA8F6E13DA}" type="presParOf" srcId="{A27733F4-2CD0-014F-8EA1-0F1AB1C59315}" destId="{83F99815-E2C1-544E-AEF8-5ABE4561F3A4}" srcOrd="1" destOrd="0" presId="urn:microsoft.com/office/officeart/2005/8/layout/hierarchy1"/>
    <dgm:cxn modelId="{8A367553-CEB7-434E-AC3D-12FB677CB73B}" type="presParOf" srcId="{83F99815-E2C1-544E-AEF8-5ABE4561F3A4}" destId="{E1F6A7C8-75DB-FB47-BAB9-931EEEC3B4CF}" srcOrd="0" destOrd="0" presId="urn:microsoft.com/office/officeart/2005/8/layout/hierarchy1"/>
    <dgm:cxn modelId="{C8394A8C-345D-E34F-A0C1-1CFD6F56183E}" type="presParOf" srcId="{E1F6A7C8-75DB-FB47-BAB9-931EEEC3B4CF}" destId="{CAE6C3D3-96C4-A342-A909-93CD3648B316}" srcOrd="0" destOrd="0" presId="urn:microsoft.com/office/officeart/2005/8/layout/hierarchy1"/>
    <dgm:cxn modelId="{95754C2A-F921-6B4D-A87B-C70C9CC14616}" type="presParOf" srcId="{E1F6A7C8-75DB-FB47-BAB9-931EEEC3B4CF}" destId="{CDFF9C52-A772-A440-9386-2AF2DBAA5CA1}" srcOrd="1" destOrd="0" presId="urn:microsoft.com/office/officeart/2005/8/layout/hierarchy1"/>
    <dgm:cxn modelId="{8088B6F3-DB5C-4444-8FA3-AE7C66323067}" type="presParOf" srcId="{83F99815-E2C1-544E-AEF8-5ABE4561F3A4}" destId="{C0D060E6-6FB9-3A47-BA09-C470D5A1301F}" srcOrd="1" destOrd="0" presId="urn:microsoft.com/office/officeart/2005/8/layout/hierarchy1"/>
    <dgm:cxn modelId="{CBC8F207-7215-0B41-A17B-10640B313D3B}" type="presParOf" srcId="{A27733F4-2CD0-014F-8EA1-0F1AB1C59315}" destId="{E287A470-7793-0640-A02A-8E9C93DC7EC1}" srcOrd="2" destOrd="0" presId="urn:microsoft.com/office/officeart/2005/8/layout/hierarchy1"/>
    <dgm:cxn modelId="{C4281F8C-6B6B-CB40-9EBC-303527E33A5C}" type="presParOf" srcId="{E287A470-7793-0640-A02A-8E9C93DC7EC1}" destId="{3742417F-65C1-5941-B9A7-5E810BC52F56}" srcOrd="0" destOrd="0" presId="urn:microsoft.com/office/officeart/2005/8/layout/hierarchy1"/>
    <dgm:cxn modelId="{3CAD6483-7228-404E-8ABD-4509C92FCFD6}" type="presParOf" srcId="{3742417F-65C1-5941-B9A7-5E810BC52F56}" destId="{0EFCBECD-EB3E-C542-BD3F-49591B1D56D7}" srcOrd="0" destOrd="0" presId="urn:microsoft.com/office/officeart/2005/8/layout/hierarchy1"/>
    <dgm:cxn modelId="{036DB46F-7423-4245-85F8-A445957C0062}" type="presParOf" srcId="{3742417F-65C1-5941-B9A7-5E810BC52F56}" destId="{12ECB7C6-05ED-5E4B-BFE7-DD0E79AF1C10}" srcOrd="1" destOrd="0" presId="urn:microsoft.com/office/officeart/2005/8/layout/hierarchy1"/>
    <dgm:cxn modelId="{9004D7D5-69EF-AB47-9127-9BFE2EC08D5A}" type="presParOf" srcId="{E287A470-7793-0640-A02A-8E9C93DC7EC1}" destId="{93649874-2DE3-674F-9E9F-434DCE734A0F}"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267B71-AD9B-9442-8358-841F08B73F9B}">
      <dsp:nvSpPr>
        <dsp:cNvPr id="0" name=""/>
        <dsp:cNvSpPr/>
      </dsp:nvSpPr>
      <dsp:spPr>
        <a:xfrm>
          <a:off x="0" y="0"/>
          <a:ext cx="960119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8C7678-1575-034A-83A7-7A554E3E0C4B}">
      <dsp:nvSpPr>
        <dsp:cNvPr id="0" name=""/>
        <dsp:cNvSpPr/>
      </dsp:nvSpPr>
      <dsp:spPr>
        <a:xfrm>
          <a:off x="0" y="0"/>
          <a:ext cx="9601196" cy="1437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tr-TR" sz="3000" kern="1200" dirty="0" err="1"/>
            <a:t>Öğrenci</a:t>
          </a:r>
          <a:r>
            <a:rPr lang="tr-TR" sz="3000" kern="1200" dirty="0"/>
            <a:t> her yarıyıl </a:t>
          </a:r>
          <a:r>
            <a:rPr lang="tr-TR" sz="3000" kern="1200" dirty="0" err="1"/>
            <a:t>başında</a:t>
          </a:r>
          <a:r>
            <a:rPr lang="tr-TR" sz="3000" kern="1200" dirty="0"/>
            <a:t> akademik takvimde </a:t>
          </a:r>
          <a:r>
            <a:rPr lang="tr-TR" sz="3000" kern="1200" dirty="0" err="1"/>
            <a:t>gösterilen</a:t>
          </a:r>
          <a:r>
            <a:rPr lang="tr-TR" sz="3000" kern="1200" dirty="0"/>
            <a:t> </a:t>
          </a:r>
          <a:r>
            <a:rPr lang="tr-TR" sz="3000" kern="1200" dirty="0" err="1"/>
            <a:t>süre</a:t>
          </a:r>
          <a:r>
            <a:rPr lang="tr-TR" sz="3000" kern="1200" dirty="0"/>
            <a:t> </a:t>
          </a:r>
          <a:r>
            <a:rPr lang="tr-TR" sz="3000" kern="1200" dirty="0" err="1"/>
            <a:t>içinde</a:t>
          </a:r>
          <a:r>
            <a:rPr lang="tr-TR" sz="3000" kern="1200" dirty="0"/>
            <a:t>, </a:t>
          </a:r>
          <a:r>
            <a:rPr lang="tr-TR" sz="3000" kern="1200" dirty="0" err="1"/>
            <a:t>öğrenim</a:t>
          </a:r>
          <a:r>
            <a:rPr lang="tr-TR" sz="3000" kern="1200" dirty="0"/>
            <a:t> </a:t>
          </a:r>
          <a:r>
            <a:rPr lang="tr-TR" sz="3000" kern="1200" dirty="0" err="1"/>
            <a:t>ücretini</a:t>
          </a:r>
          <a:r>
            <a:rPr lang="tr-TR" sz="3000" kern="1200" dirty="0"/>
            <a:t> yatırdıktan sonra, </a:t>
          </a:r>
          <a:r>
            <a:rPr lang="tr-TR" sz="3000" kern="1200" dirty="0" err="1"/>
            <a:t>danışmanı</a:t>
          </a:r>
          <a:r>
            <a:rPr lang="tr-TR" sz="3000" kern="1200" dirty="0"/>
            <a:t> </a:t>
          </a:r>
          <a:r>
            <a:rPr lang="tr-TR" sz="3000" kern="1200" dirty="0" err="1"/>
            <a:t>gözetiminde</a:t>
          </a:r>
          <a:r>
            <a:rPr lang="tr-TR" sz="3000" kern="1200" dirty="0"/>
            <a:t> ders programını yaparak kaydını yeniler. </a:t>
          </a:r>
          <a:endParaRPr lang="en-US" sz="3000" kern="1200" dirty="0"/>
        </a:p>
      </dsp:txBody>
      <dsp:txXfrm>
        <a:off x="0" y="0"/>
        <a:ext cx="9601196" cy="1437441"/>
      </dsp:txXfrm>
    </dsp:sp>
    <dsp:sp modelId="{444EE0D2-43AA-5A41-8C74-BD9C4A9B0092}">
      <dsp:nvSpPr>
        <dsp:cNvPr id="0" name=""/>
        <dsp:cNvSpPr/>
      </dsp:nvSpPr>
      <dsp:spPr>
        <a:xfrm>
          <a:off x="0" y="1437441"/>
          <a:ext cx="9601196" cy="0"/>
        </a:xfrm>
        <a:prstGeom prst="line">
          <a:avLst/>
        </a:prstGeom>
        <a:solidFill>
          <a:schemeClr val="accent2">
            <a:hueOff val="3363155"/>
            <a:satOff val="-3572"/>
            <a:lumOff val="2745"/>
            <a:alphaOff val="0"/>
          </a:schemeClr>
        </a:solidFill>
        <a:ln w="15875" cap="flat" cmpd="sng" algn="ctr">
          <a:solidFill>
            <a:schemeClr val="accent2">
              <a:hueOff val="3363155"/>
              <a:satOff val="-3572"/>
              <a:lumOff val="27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F8FD31-C1A8-374A-9179-A0539D4D36E1}">
      <dsp:nvSpPr>
        <dsp:cNvPr id="0" name=""/>
        <dsp:cNvSpPr/>
      </dsp:nvSpPr>
      <dsp:spPr>
        <a:xfrm>
          <a:off x="0" y="1437441"/>
          <a:ext cx="9601196" cy="1437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tr-TR" sz="3000" kern="1200" dirty="0" err="1"/>
            <a:t>Bütün</a:t>
          </a:r>
          <a:r>
            <a:rPr lang="tr-TR" sz="3000" kern="1200" dirty="0"/>
            <a:t> derslerinden </a:t>
          </a:r>
          <a:r>
            <a:rPr lang="tr-TR" sz="3000" kern="1200" dirty="0" err="1"/>
            <a:t>başarılı</a:t>
          </a:r>
          <a:r>
            <a:rPr lang="tr-TR" sz="3000" kern="1200" dirty="0"/>
            <a:t> </a:t>
          </a:r>
          <a:r>
            <a:rPr lang="tr-TR" sz="3000" kern="1200" dirty="0" err="1"/>
            <a:t>olduğu</a:t>
          </a:r>
          <a:r>
            <a:rPr lang="tr-TR" sz="3000" kern="1200" dirty="0"/>
            <a:t> halde zorunlu stajını </a:t>
          </a:r>
          <a:r>
            <a:rPr lang="tr-TR" sz="3000" kern="1200" dirty="0" err="1"/>
            <a:t>tamamlamadığı</a:t>
          </a:r>
          <a:r>
            <a:rPr lang="tr-TR" sz="3000" kern="1200" dirty="0"/>
            <a:t> </a:t>
          </a:r>
          <a:r>
            <a:rPr lang="tr-TR" sz="3000" kern="1200" dirty="0" err="1"/>
            <a:t>için</a:t>
          </a:r>
          <a:r>
            <a:rPr lang="tr-TR" sz="3000" kern="1200" dirty="0"/>
            <a:t> mezun olamayan </a:t>
          </a:r>
          <a:r>
            <a:rPr lang="tr-TR" sz="3000" kern="1200" dirty="0" err="1"/>
            <a:t>öğrenci</a:t>
          </a:r>
          <a:r>
            <a:rPr lang="tr-TR" sz="3000" kern="1200" dirty="0"/>
            <a:t> de her yarıyıl </a:t>
          </a:r>
          <a:r>
            <a:rPr lang="tr-TR" sz="3000" kern="1200" dirty="0" err="1"/>
            <a:t>öğrenim</a:t>
          </a:r>
          <a:r>
            <a:rPr lang="tr-TR" sz="3000" kern="1200" dirty="0"/>
            <a:t> </a:t>
          </a:r>
          <a:r>
            <a:rPr lang="tr-TR" sz="3000" kern="1200" dirty="0" err="1"/>
            <a:t>ücretini</a:t>
          </a:r>
          <a:r>
            <a:rPr lang="tr-TR" sz="3000" kern="1200" dirty="0"/>
            <a:t> </a:t>
          </a:r>
          <a:r>
            <a:rPr lang="tr-TR" sz="3000" kern="1200" dirty="0" err="1"/>
            <a:t>ödeyerek</a:t>
          </a:r>
          <a:r>
            <a:rPr lang="tr-TR" sz="3000" kern="1200" dirty="0"/>
            <a:t> kaydını yenilemek zorundadır </a:t>
          </a:r>
          <a:endParaRPr lang="en-US" sz="3000" kern="1200" dirty="0"/>
        </a:p>
      </dsp:txBody>
      <dsp:txXfrm>
        <a:off x="0" y="1437441"/>
        <a:ext cx="9601196" cy="14374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FDD793-9411-1748-A414-0021C2656FE5}">
      <dsp:nvSpPr>
        <dsp:cNvPr id="0" name=""/>
        <dsp:cNvSpPr/>
      </dsp:nvSpPr>
      <dsp:spPr>
        <a:xfrm>
          <a:off x="0" y="0"/>
          <a:ext cx="5914209" cy="0"/>
        </a:xfrm>
        <a:prstGeom prst="line">
          <a:avLst/>
        </a:prstGeom>
        <a:blipFill>
          <a:blip xmlns:r="http://schemas.openxmlformats.org/officeDocument/2006/relationships" r:embed="rId1">
            <a:duotone>
              <a:schemeClr val="accent4">
                <a:hueOff val="0"/>
                <a:satOff val="0"/>
                <a:lumOff val="0"/>
                <a:alphaOff val="0"/>
                <a:shade val="74000"/>
                <a:satMod val="130000"/>
                <a:lumMod val="90000"/>
              </a:schemeClr>
              <a:schemeClr val="accent4">
                <a:hueOff val="0"/>
                <a:satOff val="0"/>
                <a:lumOff val="0"/>
                <a:alphaOff val="0"/>
                <a:tint val="94000"/>
                <a:satMod val="120000"/>
                <a:lumMod val="104000"/>
              </a:schemeClr>
            </a:duotone>
          </a:blip>
          <a:tile tx="0" ty="0" sx="100000" sy="100000" flip="none" algn="tl"/>
        </a:blipFill>
        <a:ln w="9525" cap="flat" cmpd="sng" algn="ctr">
          <a:solidFill>
            <a:schemeClr val="accent4">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EA7641C4-B5B2-4147-9B60-34DE578DE585}">
      <dsp:nvSpPr>
        <dsp:cNvPr id="0" name=""/>
        <dsp:cNvSpPr/>
      </dsp:nvSpPr>
      <dsp:spPr>
        <a:xfrm>
          <a:off x="0" y="0"/>
          <a:ext cx="5914209" cy="2624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tr-TR" sz="3000" kern="1200"/>
            <a:t>Öğrenim ücretleri ve ödeme esasları her akademik yıl öncesinde Mütevelli Heyeti tarafından ilan edilir. </a:t>
          </a:r>
          <a:endParaRPr lang="en-US" sz="3000" kern="1200"/>
        </a:p>
      </dsp:txBody>
      <dsp:txXfrm>
        <a:off x="0" y="0"/>
        <a:ext cx="5914209" cy="2624328"/>
      </dsp:txXfrm>
    </dsp:sp>
    <dsp:sp modelId="{9BD4431E-BE81-624C-85D2-D2B08C4BB16D}">
      <dsp:nvSpPr>
        <dsp:cNvPr id="0" name=""/>
        <dsp:cNvSpPr/>
      </dsp:nvSpPr>
      <dsp:spPr>
        <a:xfrm>
          <a:off x="0" y="2624328"/>
          <a:ext cx="5914209" cy="0"/>
        </a:xfrm>
        <a:prstGeom prst="line">
          <a:avLst/>
        </a:prstGeom>
        <a:blipFill>
          <a:blip xmlns:r="http://schemas.openxmlformats.org/officeDocument/2006/relationships" r:embed="rId1">
            <a:duotone>
              <a:schemeClr val="accent4">
                <a:hueOff val="0"/>
                <a:satOff val="0"/>
                <a:lumOff val="0"/>
                <a:alphaOff val="0"/>
                <a:shade val="74000"/>
                <a:satMod val="130000"/>
                <a:lumMod val="90000"/>
              </a:schemeClr>
              <a:schemeClr val="accent4">
                <a:hueOff val="0"/>
                <a:satOff val="0"/>
                <a:lumOff val="0"/>
                <a:alphaOff val="0"/>
                <a:tint val="94000"/>
                <a:satMod val="120000"/>
                <a:lumMod val="104000"/>
              </a:schemeClr>
            </a:duotone>
          </a:blip>
          <a:tile tx="0" ty="0" sx="100000" sy="100000" flip="none" algn="tl"/>
        </a:blipFill>
        <a:ln w="9525" cap="flat" cmpd="sng" algn="ctr">
          <a:solidFill>
            <a:schemeClr val="accent4">
              <a:hueOff val="0"/>
              <a:satOff val="0"/>
              <a:lumOff val="0"/>
              <a:alphaOff val="0"/>
            </a:schemeClr>
          </a:solidFill>
          <a:prstDash val="solid"/>
        </a:ln>
        <a:effectLst>
          <a:innerShdw blurRad="25400" dist="12700" dir="13500000">
            <a:srgbClr val="000000">
              <a:alpha val="45000"/>
            </a:srgbClr>
          </a:innerShdw>
        </a:effectLst>
      </dsp:spPr>
      <dsp:style>
        <a:lnRef idx="1">
          <a:scrgbClr r="0" g="0" b="0"/>
        </a:lnRef>
        <a:fillRef idx="3">
          <a:scrgbClr r="0" g="0" b="0"/>
        </a:fillRef>
        <a:effectRef idx="2">
          <a:scrgbClr r="0" g="0" b="0"/>
        </a:effectRef>
        <a:fontRef idx="minor">
          <a:schemeClr val="lt1"/>
        </a:fontRef>
      </dsp:style>
    </dsp:sp>
    <dsp:sp modelId="{1E0B9EC8-9BCA-1548-B4B3-4C759F5DC2E6}">
      <dsp:nvSpPr>
        <dsp:cNvPr id="0" name=""/>
        <dsp:cNvSpPr/>
      </dsp:nvSpPr>
      <dsp:spPr>
        <a:xfrm>
          <a:off x="0" y="2624328"/>
          <a:ext cx="5914209" cy="2624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tr-TR" sz="3000" kern="1200" dirty="0"/>
            <a:t>Burslu ve kısmi burslu </a:t>
          </a:r>
          <a:r>
            <a:rPr lang="tr-TR" sz="3000" kern="1200" dirty="0" err="1"/>
            <a:t>öğrenciler</a:t>
          </a:r>
          <a:r>
            <a:rPr lang="tr-TR" sz="3000" kern="1200" dirty="0"/>
            <a:t> normal </a:t>
          </a:r>
          <a:r>
            <a:rPr lang="tr-TR" sz="3000" kern="1200" dirty="0" err="1"/>
            <a:t>öğrenim</a:t>
          </a:r>
          <a:r>
            <a:rPr lang="tr-TR" sz="3000" kern="1200" dirty="0"/>
            <a:t> </a:t>
          </a:r>
          <a:r>
            <a:rPr lang="tr-TR" sz="3000" kern="1200" dirty="0" err="1"/>
            <a:t>süresi</a:t>
          </a:r>
          <a:r>
            <a:rPr lang="tr-TR" sz="3000" kern="1200" dirty="0"/>
            <a:t> </a:t>
          </a:r>
          <a:r>
            <a:rPr lang="tr-TR" sz="3000" kern="1200" dirty="0" err="1"/>
            <a:t>dışında</a:t>
          </a:r>
          <a:r>
            <a:rPr lang="tr-TR" sz="3000" kern="1200" dirty="0"/>
            <a:t> devam edecekleri </a:t>
          </a:r>
          <a:r>
            <a:rPr lang="tr-TR" sz="3000" kern="1200" dirty="0" err="1"/>
            <a:t>döneme</a:t>
          </a:r>
          <a:r>
            <a:rPr lang="tr-TR" sz="3000" kern="1200" dirty="0"/>
            <a:t> ait ders </a:t>
          </a:r>
          <a:r>
            <a:rPr lang="tr-TR" sz="3000" kern="1200" dirty="0" err="1"/>
            <a:t>ücretini</a:t>
          </a:r>
          <a:r>
            <a:rPr lang="tr-TR" sz="3000" kern="1200" dirty="0"/>
            <a:t> </a:t>
          </a:r>
          <a:r>
            <a:rPr lang="tr-TR" sz="3000" kern="1200" dirty="0" err="1"/>
            <a:t>öderler</a:t>
          </a:r>
          <a:r>
            <a:rPr lang="tr-TR" sz="3000" kern="1200" dirty="0"/>
            <a:t>. Bu </a:t>
          </a:r>
          <a:r>
            <a:rPr lang="tr-TR" sz="3000" kern="1200" dirty="0" err="1"/>
            <a:t>ücretler</a:t>
          </a:r>
          <a:r>
            <a:rPr lang="tr-TR" sz="3000" kern="1200" dirty="0"/>
            <a:t> her </a:t>
          </a:r>
          <a:r>
            <a:rPr lang="tr-TR" sz="3000" kern="1200" dirty="0" err="1"/>
            <a:t>eğitim-öğretim</a:t>
          </a:r>
          <a:r>
            <a:rPr lang="tr-TR" sz="3000" kern="1200" dirty="0"/>
            <a:t> yılı </a:t>
          </a:r>
          <a:r>
            <a:rPr lang="tr-TR" sz="3000" kern="1200" dirty="0" err="1"/>
            <a:t>başında</a:t>
          </a:r>
          <a:r>
            <a:rPr lang="tr-TR" sz="3000" kern="1200" dirty="0"/>
            <a:t> </a:t>
          </a:r>
          <a:r>
            <a:rPr lang="tr-TR" sz="3000" kern="1200" dirty="0" err="1"/>
            <a:t>Mütevelli</a:t>
          </a:r>
          <a:r>
            <a:rPr lang="tr-TR" sz="3000" kern="1200" dirty="0"/>
            <a:t> Heyeti tarafından belirlenir. </a:t>
          </a:r>
          <a:endParaRPr lang="en-US" sz="3000" kern="1200" dirty="0"/>
        </a:p>
      </dsp:txBody>
      <dsp:txXfrm>
        <a:off x="0" y="2624328"/>
        <a:ext cx="5914209" cy="26243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3C29B-6450-2240-8F8F-37E18F2D221F}">
      <dsp:nvSpPr>
        <dsp:cNvPr id="0" name=""/>
        <dsp:cNvSpPr/>
      </dsp:nvSpPr>
      <dsp:spPr>
        <a:xfrm>
          <a:off x="0"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A28AD9-09F2-1748-AAB8-5E9B81EC3DFF}">
      <dsp:nvSpPr>
        <dsp:cNvPr id="0" name=""/>
        <dsp:cNvSpPr/>
      </dsp:nvSpPr>
      <dsp:spPr>
        <a:xfrm>
          <a:off x="300037"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a:t>ÖĞRETİM ÜYELERİ</a:t>
          </a:r>
          <a:endParaRPr lang="en-US" sz="2800" kern="1200"/>
        </a:p>
      </dsp:txBody>
      <dsp:txXfrm>
        <a:off x="350259" y="772824"/>
        <a:ext cx="2599892" cy="1614269"/>
      </dsp:txXfrm>
    </dsp:sp>
    <dsp:sp modelId="{CAE6C3D3-96C4-A342-A909-93CD3648B316}">
      <dsp:nvSpPr>
        <dsp:cNvPr id="0" name=""/>
        <dsp:cNvSpPr/>
      </dsp:nvSpPr>
      <dsp:spPr>
        <a:xfrm>
          <a:off x="3300411"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FF9C52-A772-A440-9386-2AF2DBAA5CA1}">
      <dsp:nvSpPr>
        <dsp:cNvPr id="0" name=""/>
        <dsp:cNvSpPr/>
      </dsp:nvSpPr>
      <dsp:spPr>
        <a:xfrm>
          <a:off x="3600448"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a:t>ÖĞRETİM GÖREVLİLERİ</a:t>
          </a:r>
          <a:endParaRPr lang="en-US" sz="2800" kern="1200"/>
        </a:p>
      </dsp:txBody>
      <dsp:txXfrm>
        <a:off x="3650670" y="772824"/>
        <a:ext cx="2599892" cy="1614269"/>
      </dsp:txXfrm>
    </dsp:sp>
    <dsp:sp modelId="{0EFCBECD-EB3E-C542-BD3F-49591B1D56D7}">
      <dsp:nvSpPr>
        <dsp:cNvPr id="0" name=""/>
        <dsp:cNvSpPr/>
      </dsp:nvSpPr>
      <dsp:spPr>
        <a:xfrm>
          <a:off x="6600822" y="437566"/>
          <a:ext cx="2700336" cy="1714713"/>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ECB7C6-05ED-5E4B-BFE7-DD0E79AF1C10}">
      <dsp:nvSpPr>
        <dsp:cNvPr id="0" name=""/>
        <dsp:cNvSpPr/>
      </dsp:nvSpPr>
      <dsp:spPr>
        <a:xfrm>
          <a:off x="6900860" y="722602"/>
          <a:ext cx="2700336" cy="1714713"/>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tr-TR" sz="2800" kern="1200" dirty="0"/>
            <a:t>ARAŞTIRMA GÖREVLİLERİ</a:t>
          </a:r>
          <a:endParaRPr lang="en-US" sz="2800" kern="1200" dirty="0"/>
        </a:p>
      </dsp:txBody>
      <dsp:txXfrm>
        <a:off x="6951082" y="772824"/>
        <a:ext cx="2599892" cy="161426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9E7633-71B7-4E44-BB9A-66ED45410511}" type="datetimeFigureOut">
              <a:rPr lang="tr-TR" smtClean="0"/>
              <a:t>12.09.2023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159DD7-BB0E-7F4C-A2A4-AD93292C88C6}" type="slidenum">
              <a:rPr lang="tr-TR" smtClean="0"/>
              <a:t>‹#›</a:t>
            </a:fld>
            <a:endParaRPr lang="tr-TR"/>
          </a:p>
        </p:txBody>
      </p:sp>
    </p:spTree>
    <p:extLst>
      <p:ext uri="{BB962C8B-B14F-4D97-AF65-F5344CB8AC3E}">
        <p14:creationId xmlns:p14="http://schemas.microsoft.com/office/powerpoint/2010/main" val="2155886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89159DD7-BB0E-7F4C-A2A4-AD93292C88C6}" type="slidenum">
              <a:rPr lang="tr-TR" smtClean="0"/>
              <a:t>26</a:t>
            </a:fld>
            <a:endParaRPr lang="tr-TR"/>
          </a:p>
        </p:txBody>
      </p:sp>
    </p:spTree>
    <p:extLst>
      <p:ext uri="{BB962C8B-B14F-4D97-AF65-F5344CB8AC3E}">
        <p14:creationId xmlns:p14="http://schemas.microsoft.com/office/powerpoint/2010/main" val="39825487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35A235F6-0CF9-4845-942C-B7E40C482B0E}"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5807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5A235F6-0CF9-4845-942C-B7E40C482B0E}" type="slidenum">
              <a:rPr lang="tr-TR" smtClean="0"/>
              <a:t>‹#›</a:t>
            </a:fld>
            <a:endParaRPr lang="tr-TR"/>
          </a:p>
        </p:txBody>
      </p:sp>
    </p:spTree>
    <p:extLst>
      <p:ext uri="{BB962C8B-B14F-4D97-AF65-F5344CB8AC3E}">
        <p14:creationId xmlns:p14="http://schemas.microsoft.com/office/powerpoint/2010/main" val="536118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5A235F6-0CF9-4845-942C-B7E40C482B0E}"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5854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9D1BF22-DBC4-1842-8067-BF60B2584370}" type="datetimeFigureOut">
              <a:rPr lang="tr-TR" smtClean="0"/>
              <a:t>11.09.2023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5A235F6-0CF9-4845-942C-B7E40C482B0E}" type="slidenum">
              <a:rPr lang="tr-TR" smtClean="0"/>
              <a:t>‹#›</a:t>
            </a:fld>
            <a:endParaRPr lang="tr-TR"/>
          </a:p>
        </p:txBody>
      </p:sp>
    </p:spTree>
    <p:extLst>
      <p:ext uri="{BB962C8B-B14F-4D97-AF65-F5344CB8AC3E}">
        <p14:creationId xmlns:p14="http://schemas.microsoft.com/office/powerpoint/2010/main" val="179602411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9D1BF22-DBC4-1842-8067-BF60B2584370}" type="datetimeFigureOut">
              <a:rPr lang="tr-TR" smtClean="0"/>
              <a:t>11.09.2023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35A235F6-0CF9-4845-942C-B7E40C482B0E}"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813867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9D1BF22-DBC4-1842-8067-BF60B2584370}" type="datetimeFigureOut">
              <a:rPr lang="tr-TR" smtClean="0"/>
              <a:t>11.09.2023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35A235F6-0CF9-4845-942C-B7E40C482B0E}"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8200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D1BF22-DBC4-1842-8067-BF60B2584370}" type="datetimeFigureOut">
              <a:rPr lang="tr-TR" smtClean="0"/>
              <a:t>11.09.2023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35A235F6-0CF9-4845-942C-B7E40C482B0E}" type="slidenum">
              <a:rPr lang="tr-TR" smtClean="0"/>
              <a:t>‹#›</a:t>
            </a:fld>
            <a:endParaRPr lang="tr-TR"/>
          </a:p>
        </p:txBody>
      </p:sp>
    </p:spTree>
    <p:extLst>
      <p:ext uri="{BB962C8B-B14F-4D97-AF65-F5344CB8AC3E}">
        <p14:creationId xmlns:p14="http://schemas.microsoft.com/office/powerpoint/2010/main" val="2555135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9D1BF22-DBC4-1842-8067-BF60B2584370}" type="datetimeFigureOut">
              <a:rPr lang="tr-TR" smtClean="0"/>
              <a:t>11.09.2023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5A235F6-0CF9-4845-942C-B7E40C482B0E}"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271403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9D1BF22-DBC4-1842-8067-BF60B2584370}" type="datetimeFigureOut">
              <a:rPr lang="tr-TR" smtClean="0"/>
              <a:t>11.09.2023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5A235F6-0CF9-4845-942C-B7E40C482B0E}" type="slidenum">
              <a:rPr lang="tr-TR" smtClean="0"/>
              <a:t>‹#›</a:t>
            </a:fld>
            <a:endParaRPr lang="tr-TR"/>
          </a:p>
        </p:txBody>
      </p:sp>
    </p:spTree>
    <p:extLst>
      <p:ext uri="{BB962C8B-B14F-4D97-AF65-F5344CB8AC3E}">
        <p14:creationId xmlns:p14="http://schemas.microsoft.com/office/powerpoint/2010/main" val="226831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9D1BF22-DBC4-1842-8067-BF60B2584370}" type="datetimeFigureOut">
              <a:rPr lang="tr-TR" smtClean="0"/>
              <a:t>11.09.2023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35A235F6-0CF9-4845-942C-B7E40C482B0E}" type="slidenum">
              <a:rPr lang="tr-TR" smtClean="0"/>
              <a:t>‹#›</a:t>
            </a:fld>
            <a:endParaRPr lang="tr-TR"/>
          </a:p>
        </p:txBody>
      </p:sp>
    </p:spTree>
    <p:extLst>
      <p:ext uri="{BB962C8B-B14F-4D97-AF65-F5344CB8AC3E}">
        <p14:creationId xmlns:p14="http://schemas.microsoft.com/office/powerpoint/2010/main" val="1343967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5A235F6-0CF9-4845-942C-B7E40C482B0E}"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63346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5A235F6-0CF9-4845-942C-B7E40C482B0E}"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5275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5A235F6-0CF9-4845-942C-B7E40C482B0E}" type="slidenum">
              <a:rPr lang="tr-TR" smtClean="0"/>
              <a:t>‹#›</a:t>
            </a:fld>
            <a:endParaRPr lang="tr-TR"/>
          </a:p>
        </p:txBody>
      </p:sp>
    </p:spTree>
    <p:extLst>
      <p:ext uri="{BB962C8B-B14F-4D97-AF65-F5344CB8AC3E}">
        <p14:creationId xmlns:p14="http://schemas.microsoft.com/office/powerpoint/2010/main" val="324140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5A235F6-0CF9-4845-942C-B7E40C482B0E}"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01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5A235F6-0CF9-4845-942C-B7E40C482B0E}"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3655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5A235F6-0CF9-4845-942C-B7E40C482B0E}"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8788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9D1BF22-DBC4-1842-8067-BF60B2584370}" type="datetimeFigureOut">
              <a:rPr lang="tr-TR" smtClean="0"/>
              <a:t>11.09.2023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35A235F6-0CF9-4845-942C-B7E40C482B0E}"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8125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9D1BF22-DBC4-1842-8067-BF60B2584370}" type="datetimeFigureOut">
              <a:rPr lang="tr-TR" smtClean="0"/>
              <a:t>11.09.2023</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5A235F6-0CF9-4845-942C-B7E40C482B0E}" type="slidenum">
              <a:rPr lang="tr-TR" smtClean="0"/>
              <a:t>‹#›</a:t>
            </a:fld>
            <a:endParaRPr lang="tr-TR"/>
          </a:p>
        </p:txBody>
      </p:sp>
    </p:spTree>
    <p:extLst>
      <p:ext uri="{BB962C8B-B14F-4D97-AF65-F5344CB8AC3E}">
        <p14:creationId xmlns:p14="http://schemas.microsoft.com/office/powerpoint/2010/main" val="2096719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29" name="Picture 28">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0" name="Rectangle 29">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31" name="Picture 30">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32" name="Picture 31">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34" name="Straight Connector 33">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36" name="Rectangle 35">
            <a:extLst>
              <a:ext uri="{FF2B5EF4-FFF2-40B4-BE49-F238E27FC236}">
                <a16:creationId xmlns:a16="http://schemas.microsoft.com/office/drawing/2014/main" id="{1755C732-3264-4614-8316-41F754837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59C7C6ED-4EA1-4532-A820-59A8ADEEE0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39" name="Picture 38">
              <a:extLst>
                <a:ext uri="{FF2B5EF4-FFF2-40B4-BE49-F238E27FC236}">
                  <a16:creationId xmlns:a16="http://schemas.microsoft.com/office/drawing/2014/main" id="{3A197BB7-B689-4B37-8BE2-FC23F6ED649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40" name="Rectangle 39">
              <a:extLst>
                <a:ext uri="{FF2B5EF4-FFF2-40B4-BE49-F238E27FC236}">
                  <a16:creationId xmlns:a16="http://schemas.microsoft.com/office/drawing/2014/main" id="{E93E4556-7891-471E-B9B7-A38508C759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41" name="Picture 40">
              <a:extLst>
                <a:ext uri="{FF2B5EF4-FFF2-40B4-BE49-F238E27FC236}">
                  <a16:creationId xmlns:a16="http://schemas.microsoft.com/office/drawing/2014/main" id="{6F9C6176-D87B-4D8F-8BC3-FE6DF55C4ED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42" name="Picture 41">
              <a:extLst>
                <a:ext uri="{FF2B5EF4-FFF2-40B4-BE49-F238E27FC236}">
                  <a16:creationId xmlns:a16="http://schemas.microsoft.com/office/drawing/2014/main" id="{B838BA48-DDFB-46B3-9EF6-031C91D2792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Metin kutusu 1">
            <a:extLst>
              <a:ext uri="{FF2B5EF4-FFF2-40B4-BE49-F238E27FC236}">
                <a16:creationId xmlns:a16="http://schemas.microsoft.com/office/drawing/2014/main" id="{4292785D-6077-2EDA-BCA8-3F59042AECCB}"/>
              </a:ext>
            </a:extLst>
          </p:cNvPr>
          <p:cNvSpPr txBox="1"/>
          <p:nvPr/>
        </p:nvSpPr>
        <p:spPr>
          <a:xfrm>
            <a:off x="1102619" y="4404852"/>
            <a:ext cx="9989677" cy="1054745"/>
          </a:xfrm>
          <a:prstGeom prst="rect">
            <a:avLst/>
          </a:prstGeom>
        </p:spPr>
        <p:txBody>
          <a:bodyPr vert="horz" lIns="91440" tIns="45720" rIns="91440" bIns="45720" rtlCol="0" anchor="b">
            <a:normAutofit/>
          </a:bodyPr>
          <a:lstStyle/>
          <a:p>
            <a:pPr algn="ctr">
              <a:lnSpc>
                <a:spcPct val="90000"/>
              </a:lnSpc>
              <a:spcBef>
                <a:spcPct val="0"/>
              </a:spcBef>
              <a:spcAft>
                <a:spcPts val="600"/>
              </a:spcAft>
              <a:buClr>
                <a:schemeClr val="accent1"/>
              </a:buClr>
              <a:buSzPct val="115000"/>
            </a:pPr>
            <a:r>
              <a:rPr lang="en-US" sz="3400" b="1" dirty="0">
                <a:ln w="3175" cmpd="sng">
                  <a:noFill/>
                </a:ln>
                <a:solidFill>
                  <a:srgbClr val="262626"/>
                </a:solidFill>
                <a:latin typeface="+mj-lt"/>
                <a:ea typeface="+mj-ea"/>
                <a:cs typeface="+mj-cs"/>
              </a:rPr>
              <a:t>TOROS ÜNİVERSİTESİ LİSANS EĞİTİM ÖĞRETİM VE SINAV YÖNETMELİĞİ</a:t>
            </a:r>
          </a:p>
        </p:txBody>
      </p:sp>
      <p:sp>
        <p:nvSpPr>
          <p:cNvPr id="44" name="Rectangle 43">
            <a:extLst>
              <a:ext uri="{FF2B5EF4-FFF2-40B4-BE49-F238E27FC236}">
                <a16:creationId xmlns:a16="http://schemas.microsoft.com/office/drawing/2014/main" id="{4AD786D6-2C42-45AF-888B-F2038C4D0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9999652" cy="3128346"/>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Kitaplar">
            <a:extLst>
              <a:ext uri="{FF2B5EF4-FFF2-40B4-BE49-F238E27FC236}">
                <a16:creationId xmlns:a16="http://schemas.microsoft.com/office/drawing/2014/main" id="{1BFF9676-8DA4-F086-CC7B-B4599A2556B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71244" y="1410207"/>
            <a:ext cx="2455875" cy="2455875"/>
          </a:xfrm>
          <a:prstGeom prst="rect">
            <a:avLst/>
          </a:prstGeom>
        </p:spPr>
      </p:pic>
      <p:cxnSp>
        <p:nvCxnSpPr>
          <p:cNvPr id="46" name="Straight Connector 45">
            <a:extLst>
              <a:ext uri="{FF2B5EF4-FFF2-40B4-BE49-F238E27FC236}">
                <a16:creationId xmlns:a16="http://schemas.microsoft.com/office/drawing/2014/main" id="{B8D6659D-FA60-4C6D-A9F6-063E294AA15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8448" y="5501254"/>
            <a:ext cx="96037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829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25"/>
                                        </p:tgtEl>
                                        <p:attrNameLst>
                                          <p:attrName>style.visibility</p:attrName>
                                        </p:attrNameLst>
                                      </p:cBhvr>
                                      <p:to>
                                        <p:strVal val="visible"/>
                                      </p:to>
                                    </p:set>
                                    <p:animEffect transition="in" filter="fade">
                                      <p:cBhvr>
                                        <p:cTn id="7" dur="7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E9D1A9-8078-937C-8ADC-021D351F2AC1}"/>
              </a:ext>
            </a:extLst>
          </p:cNvPr>
          <p:cNvSpPr>
            <a:spLocks noGrp="1"/>
          </p:cNvSpPr>
          <p:nvPr>
            <p:ph type="title"/>
          </p:nvPr>
        </p:nvSpPr>
        <p:spPr>
          <a:xfrm>
            <a:off x="1295402" y="982132"/>
            <a:ext cx="9601196" cy="1303867"/>
          </a:xfrm>
        </p:spPr>
        <p:txBody>
          <a:bodyPr>
            <a:normAutofit/>
          </a:bodyPr>
          <a:lstStyle/>
          <a:p>
            <a:r>
              <a:rPr lang="tr-TR">
                <a:solidFill>
                  <a:srgbClr val="262626"/>
                </a:solidFill>
              </a:rPr>
              <a:t>KAYIT VE KAYIT YENİLEME </a:t>
            </a:r>
          </a:p>
        </p:txBody>
      </p:sp>
      <p:graphicFrame>
        <p:nvGraphicFramePr>
          <p:cNvPr id="5" name="İçerik Yer Tutucusu 2">
            <a:extLst>
              <a:ext uri="{FF2B5EF4-FFF2-40B4-BE49-F238E27FC236}">
                <a16:creationId xmlns:a16="http://schemas.microsoft.com/office/drawing/2014/main" id="{CA7C307C-F935-99F2-6820-332F071F5A39}"/>
              </a:ext>
            </a:extLst>
          </p:cNvPr>
          <p:cNvGraphicFramePr>
            <a:graphicFrameLocks noGrp="1"/>
          </p:cNvGraphicFramePr>
          <p:nvPr>
            <p:ph idx="1"/>
            <p:extLst>
              <p:ext uri="{D42A27DB-BD31-4B8C-83A1-F6EECF244321}">
                <p14:modId xmlns:p14="http://schemas.microsoft.com/office/powerpoint/2010/main" val="3616458035"/>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9984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 name="Picture 9">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2" name="Picture 11">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3" name="Picture 12">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5" name="Straight Connector 14">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7" name="Rectangle 16">
            <a:extLst>
              <a:ext uri="{FF2B5EF4-FFF2-40B4-BE49-F238E27FC236}">
                <a16:creationId xmlns:a16="http://schemas.microsoft.com/office/drawing/2014/main" id="{1755C732-3264-4614-8316-41F7548371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59C7C6ED-4EA1-4532-A820-59A8ADEEE0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20" name="Picture 19">
              <a:extLst>
                <a:ext uri="{FF2B5EF4-FFF2-40B4-BE49-F238E27FC236}">
                  <a16:creationId xmlns:a16="http://schemas.microsoft.com/office/drawing/2014/main" id="{3A197BB7-B689-4B37-8BE2-FC23F6ED649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1" name="Rectangle 20">
              <a:extLst>
                <a:ext uri="{FF2B5EF4-FFF2-40B4-BE49-F238E27FC236}">
                  <a16:creationId xmlns:a16="http://schemas.microsoft.com/office/drawing/2014/main" id="{E93E4556-7891-471E-B9B7-A38508C759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22" name="Picture 21">
              <a:extLst>
                <a:ext uri="{FF2B5EF4-FFF2-40B4-BE49-F238E27FC236}">
                  <a16:creationId xmlns:a16="http://schemas.microsoft.com/office/drawing/2014/main" id="{6F9C6176-D87B-4D8F-8BC3-FE6DF55C4ED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3" name="Picture 22">
              <a:extLst>
                <a:ext uri="{FF2B5EF4-FFF2-40B4-BE49-F238E27FC236}">
                  <a16:creationId xmlns:a16="http://schemas.microsoft.com/office/drawing/2014/main" id="{B838BA48-DDFB-46B3-9EF6-031C91D2792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Metin kutusu 1">
            <a:extLst>
              <a:ext uri="{FF2B5EF4-FFF2-40B4-BE49-F238E27FC236}">
                <a16:creationId xmlns:a16="http://schemas.microsoft.com/office/drawing/2014/main" id="{9E7747AE-2D4C-2077-A241-F15C25319E74}"/>
              </a:ext>
            </a:extLst>
          </p:cNvPr>
          <p:cNvSpPr txBox="1"/>
          <p:nvPr/>
        </p:nvSpPr>
        <p:spPr>
          <a:xfrm>
            <a:off x="1102619" y="4404852"/>
            <a:ext cx="9989677" cy="105474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000" b="1" dirty="0" err="1">
                <a:ln w="3175" cmpd="sng">
                  <a:noFill/>
                </a:ln>
                <a:solidFill>
                  <a:srgbClr val="262626"/>
                </a:solidFill>
                <a:latin typeface="+mj-lt"/>
                <a:ea typeface="+mj-ea"/>
                <a:cs typeface="+mj-cs"/>
              </a:rPr>
              <a:t>Öğretim</a:t>
            </a:r>
            <a:r>
              <a:rPr lang="en-US" sz="3000" b="1" dirty="0">
                <a:ln w="3175" cmpd="sng">
                  <a:noFill/>
                </a:ln>
                <a:solidFill>
                  <a:srgbClr val="262626"/>
                </a:solidFill>
                <a:latin typeface="+mj-lt"/>
                <a:ea typeface="+mj-ea"/>
                <a:cs typeface="+mj-cs"/>
              </a:rPr>
              <a:t> Dili, </a:t>
            </a:r>
            <a:r>
              <a:rPr lang="en-US" sz="3000" b="1" dirty="0" err="1">
                <a:ln w="3175" cmpd="sng">
                  <a:noFill/>
                </a:ln>
                <a:solidFill>
                  <a:srgbClr val="262626"/>
                </a:solidFill>
                <a:latin typeface="+mj-lt"/>
                <a:ea typeface="+mj-ea"/>
                <a:cs typeface="+mj-cs"/>
              </a:rPr>
              <a:t>Öğrenim</a:t>
            </a:r>
            <a:r>
              <a:rPr lang="en-US" sz="3000" b="1" dirty="0">
                <a:ln w="3175" cmpd="sng">
                  <a:noFill/>
                </a:ln>
                <a:solidFill>
                  <a:srgbClr val="262626"/>
                </a:solidFill>
                <a:latin typeface="+mj-lt"/>
                <a:ea typeface="+mj-ea"/>
                <a:cs typeface="+mj-cs"/>
              </a:rPr>
              <a:t> </a:t>
            </a:r>
            <a:r>
              <a:rPr lang="en-US" sz="3000" b="1" dirty="0" err="1">
                <a:ln w="3175" cmpd="sng">
                  <a:noFill/>
                </a:ln>
                <a:solidFill>
                  <a:srgbClr val="262626"/>
                </a:solidFill>
                <a:latin typeface="+mj-lt"/>
                <a:ea typeface="+mj-ea"/>
                <a:cs typeface="+mj-cs"/>
              </a:rPr>
              <a:t>Ücretleri</a:t>
            </a:r>
            <a:r>
              <a:rPr lang="en-US" sz="3000" b="1" dirty="0">
                <a:ln w="3175" cmpd="sng">
                  <a:noFill/>
                </a:ln>
                <a:solidFill>
                  <a:srgbClr val="262626"/>
                </a:solidFill>
                <a:latin typeface="+mj-lt"/>
                <a:ea typeface="+mj-ea"/>
                <a:cs typeface="+mj-cs"/>
              </a:rPr>
              <a:t>, </a:t>
            </a:r>
            <a:r>
              <a:rPr lang="en-US" sz="3000" b="1" dirty="0" err="1">
                <a:ln w="3175" cmpd="sng">
                  <a:noFill/>
                </a:ln>
                <a:solidFill>
                  <a:srgbClr val="262626"/>
                </a:solidFill>
                <a:latin typeface="+mj-lt"/>
                <a:ea typeface="+mj-ea"/>
                <a:cs typeface="+mj-cs"/>
              </a:rPr>
              <a:t>Dersler</a:t>
            </a:r>
            <a:r>
              <a:rPr lang="en-US" sz="3000" b="1" dirty="0">
                <a:ln w="3175" cmpd="sng">
                  <a:noFill/>
                </a:ln>
                <a:solidFill>
                  <a:srgbClr val="262626"/>
                </a:solidFill>
                <a:latin typeface="+mj-lt"/>
                <a:ea typeface="+mj-ea"/>
                <a:cs typeface="+mj-cs"/>
              </a:rPr>
              <a:t>, </a:t>
            </a:r>
            <a:r>
              <a:rPr lang="en-US" sz="3000" b="1" dirty="0" err="1">
                <a:ln w="3175" cmpd="sng">
                  <a:noFill/>
                </a:ln>
                <a:solidFill>
                  <a:srgbClr val="262626"/>
                </a:solidFill>
                <a:latin typeface="+mj-lt"/>
                <a:ea typeface="+mj-ea"/>
                <a:cs typeface="+mj-cs"/>
              </a:rPr>
              <a:t>Sınavlar</a:t>
            </a:r>
            <a:r>
              <a:rPr lang="en-US" sz="3000" b="1" dirty="0">
                <a:ln w="3175" cmpd="sng">
                  <a:noFill/>
                </a:ln>
                <a:solidFill>
                  <a:srgbClr val="262626"/>
                </a:solidFill>
                <a:latin typeface="+mj-lt"/>
                <a:ea typeface="+mj-ea"/>
                <a:cs typeface="+mj-cs"/>
              </a:rPr>
              <a:t>, Not </a:t>
            </a:r>
            <a:r>
              <a:rPr lang="en-US" sz="3000" b="1" dirty="0" err="1">
                <a:ln w="3175" cmpd="sng">
                  <a:noFill/>
                </a:ln>
                <a:solidFill>
                  <a:srgbClr val="262626"/>
                </a:solidFill>
                <a:latin typeface="+mj-lt"/>
                <a:ea typeface="+mj-ea"/>
                <a:cs typeface="+mj-cs"/>
              </a:rPr>
              <a:t>Değerlendirmeleri</a:t>
            </a:r>
            <a:r>
              <a:rPr lang="en-US" sz="3000" b="1" dirty="0">
                <a:ln w="3175" cmpd="sng">
                  <a:noFill/>
                </a:ln>
                <a:solidFill>
                  <a:srgbClr val="262626"/>
                </a:solidFill>
                <a:latin typeface="+mj-lt"/>
                <a:ea typeface="+mj-ea"/>
                <a:cs typeface="+mj-cs"/>
              </a:rPr>
              <a:t>, </a:t>
            </a:r>
            <a:r>
              <a:rPr lang="en-US" sz="3000" b="1" dirty="0" err="1">
                <a:ln w="3175" cmpd="sng">
                  <a:noFill/>
                </a:ln>
                <a:solidFill>
                  <a:srgbClr val="262626"/>
                </a:solidFill>
                <a:latin typeface="+mj-lt"/>
                <a:ea typeface="+mj-ea"/>
                <a:cs typeface="+mj-cs"/>
              </a:rPr>
              <a:t>Öğrenim</a:t>
            </a:r>
            <a:r>
              <a:rPr lang="en-US" sz="3000" b="1" dirty="0">
                <a:ln w="3175" cmpd="sng">
                  <a:noFill/>
                </a:ln>
                <a:solidFill>
                  <a:srgbClr val="262626"/>
                </a:solidFill>
                <a:latin typeface="+mj-lt"/>
                <a:ea typeface="+mj-ea"/>
                <a:cs typeface="+mj-cs"/>
              </a:rPr>
              <a:t> </a:t>
            </a:r>
            <a:r>
              <a:rPr lang="en-US" sz="3000" b="1" dirty="0" err="1">
                <a:ln w="3175" cmpd="sng">
                  <a:noFill/>
                </a:ln>
                <a:solidFill>
                  <a:srgbClr val="262626"/>
                </a:solidFill>
                <a:latin typeface="+mj-lt"/>
                <a:ea typeface="+mj-ea"/>
                <a:cs typeface="+mj-cs"/>
              </a:rPr>
              <a:t>Süresi</a:t>
            </a:r>
            <a:r>
              <a:rPr lang="en-US" sz="3000" b="1" dirty="0">
                <a:ln w="3175" cmpd="sng">
                  <a:noFill/>
                </a:ln>
                <a:solidFill>
                  <a:srgbClr val="262626"/>
                </a:solidFill>
                <a:latin typeface="+mj-lt"/>
                <a:ea typeface="+mj-ea"/>
                <a:cs typeface="+mj-cs"/>
              </a:rPr>
              <a:t> </a:t>
            </a:r>
            <a:r>
              <a:rPr lang="en-US" sz="3000" b="1" dirty="0" err="1">
                <a:ln w="3175" cmpd="sng">
                  <a:noFill/>
                </a:ln>
                <a:solidFill>
                  <a:srgbClr val="262626"/>
                </a:solidFill>
                <a:latin typeface="+mj-lt"/>
                <a:ea typeface="+mj-ea"/>
                <a:cs typeface="+mj-cs"/>
              </a:rPr>
              <a:t>ve</a:t>
            </a:r>
            <a:r>
              <a:rPr lang="en-US" sz="3000" b="1" dirty="0">
                <a:ln w="3175" cmpd="sng">
                  <a:noFill/>
                </a:ln>
                <a:solidFill>
                  <a:srgbClr val="262626"/>
                </a:solidFill>
                <a:latin typeface="+mj-lt"/>
                <a:ea typeface="+mj-ea"/>
                <a:cs typeface="+mj-cs"/>
              </a:rPr>
              <a:t> </a:t>
            </a:r>
            <a:r>
              <a:rPr lang="en-US" sz="3000" b="1" dirty="0" err="1">
                <a:ln w="3175" cmpd="sng">
                  <a:noFill/>
                </a:ln>
                <a:solidFill>
                  <a:srgbClr val="262626"/>
                </a:solidFill>
                <a:latin typeface="+mj-lt"/>
                <a:ea typeface="+mj-ea"/>
                <a:cs typeface="+mj-cs"/>
              </a:rPr>
              <a:t>Mezuniyet</a:t>
            </a:r>
            <a:endParaRPr lang="en-US" sz="3000" dirty="0">
              <a:ln w="3175" cmpd="sng">
                <a:noFill/>
              </a:ln>
              <a:solidFill>
                <a:srgbClr val="262626"/>
              </a:solidFill>
              <a:latin typeface="+mj-lt"/>
              <a:ea typeface="+mj-ea"/>
              <a:cs typeface="+mj-cs"/>
            </a:endParaRPr>
          </a:p>
        </p:txBody>
      </p:sp>
      <p:sp>
        <p:nvSpPr>
          <p:cNvPr id="25" name="Rectangle 24">
            <a:extLst>
              <a:ext uri="{FF2B5EF4-FFF2-40B4-BE49-F238E27FC236}">
                <a16:creationId xmlns:a16="http://schemas.microsoft.com/office/drawing/2014/main" id="{4AD786D6-2C42-45AF-888B-F2038C4D0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9999652" cy="3128346"/>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Sınıf">
            <a:extLst>
              <a:ext uri="{FF2B5EF4-FFF2-40B4-BE49-F238E27FC236}">
                <a16:creationId xmlns:a16="http://schemas.microsoft.com/office/drawing/2014/main" id="{D57490ED-F0D7-0824-0089-3B3EDBA4B99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71244" y="1410207"/>
            <a:ext cx="2455875" cy="2455875"/>
          </a:xfrm>
          <a:prstGeom prst="rect">
            <a:avLst/>
          </a:prstGeom>
        </p:spPr>
      </p:pic>
      <p:cxnSp>
        <p:nvCxnSpPr>
          <p:cNvPr id="27" name="Straight Connector 26">
            <a:extLst>
              <a:ext uri="{FF2B5EF4-FFF2-40B4-BE49-F238E27FC236}">
                <a16:creationId xmlns:a16="http://schemas.microsoft.com/office/drawing/2014/main" id="{B8D6659D-FA60-4C6D-A9F6-063E294AA15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8448" y="5501254"/>
            <a:ext cx="96037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6388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7B0F30D5-75F8-4E19-9CD5-1FA6351DF5EB}"/>
              </a:ext>
            </a:extLst>
          </p:cNvPr>
          <p:cNvSpPr>
            <a:spLocks noGrp="1"/>
          </p:cNvSpPr>
          <p:nvPr>
            <p:ph type="title"/>
          </p:nvPr>
        </p:nvSpPr>
        <p:spPr>
          <a:xfrm>
            <a:off x="1055599" y="1055077"/>
            <a:ext cx="2532909" cy="4794578"/>
          </a:xfrm>
        </p:spPr>
        <p:txBody>
          <a:bodyPr>
            <a:normAutofit/>
          </a:bodyPr>
          <a:lstStyle/>
          <a:p>
            <a:r>
              <a:rPr lang="tr-TR" sz="3100">
                <a:solidFill>
                  <a:srgbClr val="262626"/>
                </a:solidFill>
              </a:rPr>
              <a:t>ÖĞRENİM ÜCRETLERİ</a:t>
            </a:r>
          </a:p>
        </p:txBody>
      </p:sp>
      <p:sp useBgFill="1">
        <p:nvSpPr>
          <p:cNvPr id="15" name="Rectangle 14">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İçerik Yer Tutucusu 2">
            <a:extLst>
              <a:ext uri="{FF2B5EF4-FFF2-40B4-BE49-F238E27FC236}">
                <a16:creationId xmlns:a16="http://schemas.microsoft.com/office/drawing/2014/main" id="{4D3D09E7-D7C6-3E50-6D8D-2EEE4EC35889}"/>
              </a:ext>
            </a:extLst>
          </p:cNvPr>
          <p:cNvGraphicFramePr>
            <a:graphicFrameLocks noGrp="1"/>
          </p:cNvGraphicFramePr>
          <p:nvPr>
            <p:ph idx="1"/>
            <p:extLst>
              <p:ext uri="{D42A27DB-BD31-4B8C-83A1-F6EECF244321}">
                <p14:modId xmlns:p14="http://schemas.microsoft.com/office/powerpoint/2010/main" val="739888440"/>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8464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A4DFCBE1-EB77-FA27-A187-763463FB2921}"/>
              </a:ext>
            </a:extLst>
          </p:cNvPr>
          <p:cNvSpPr>
            <a:spLocks noGrp="1"/>
          </p:cNvSpPr>
          <p:nvPr>
            <p:ph type="title"/>
          </p:nvPr>
        </p:nvSpPr>
        <p:spPr>
          <a:xfrm>
            <a:off x="952108" y="954756"/>
            <a:ext cx="2730414" cy="4946003"/>
          </a:xfrm>
        </p:spPr>
        <p:txBody>
          <a:bodyPr>
            <a:normAutofit/>
          </a:bodyPr>
          <a:lstStyle/>
          <a:p>
            <a:r>
              <a:rPr lang="tr-TR" sz="3100">
                <a:solidFill>
                  <a:srgbClr val="FFFFFF"/>
                </a:solidFill>
              </a:rPr>
              <a:t>EĞİTİM-ÖĞRENİM DÖNEMLERİ</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B8AAC181-F45B-0912-3FDD-AE66E83DF1D0}"/>
              </a:ext>
            </a:extLst>
          </p:cNvPr>
          <p:cNvSpPr>
            <a:spLocks noGrp="1"/>
          </p:cNvSpPr>
          <p:nvPr>
            <p:ph idx="1"/>
          </p:nvPr>
        </p:nvSpPr>
        <p:spPr>
          <a:xfrm>
            <a:off x="5140934" y="469900"/>
            <a:ext cx="5953630" cy="5405968"/>
          </a:xfrm>
        </p:spPr>
        <p:txBody>
          <a:bodyPr anchor="ctr">
            <a:normAutofit/>
          </a:bodyPr>
          <a:lstStyle/>
          <a:p>
            <a:r>
              <a:rPr lang="tr-TR" dirty="0">
                <a:effectLst/>
                <a:latin typeface="TimesNewRomanPSMT"/>
              </a:rPr>
              <a:t>Akademik yıl, </a:t>
            </a:r>
            <a:r>
              <a:rPr lang="tr-TR" dirty="0" err="1">
                <a:effectLst/>
                <a:latin typeface="TimesNewRomanPSMT"/>
              </a:rPr>
              <a:t>güz</a:t>
            </a:r>
            <a:r>
              <a:rPr lang="tr-TR" dirty="0">
                <a:effectLst/>
                <a:latin typeface="TimesNewRomanPSMT"/>
              </a:rPr>
              <a:t> ve bahar olmak </a:t>
            </a:r>
            <a:r>
              <a:rPr lang="tr-TR" dirty="0" err="1">
                <a:effectLst/>
                <a:latin typeface="TimesNewRomanPSMT"/>
              </a:rPr>
              <a:t>üzere</a:t>
            </a:r>
            <a:r>
              <a:rPr lang="tr-TR" dirty="0">
                <a:effectLst/>
                <a:latin typeface="TimesNewRomanPSMT"/>
              </a:rPr>
              <a:t> iki yarıyıldan </a:t>
            </a:r>
            <a:r>
              <a:rPr lang="tr-TR" dirty="0" err="1">
                <a:effectLst/>
                <a:latin typeface="TimesNewRomanPSMT"/>
              </a:rPr>
              <a:t>oluşur</a:t>
            </a:r>
            <a:r>
              <a:rPr lang="tr-TR" dirty="0">
                <a:effectLst/>
                <a:latin typeface="TimesNewRomanPSMT"/>
              </a:rPr>
              <a:t> </a:t>
            </a:r>
            <a:endParaRPr lang="tr-TR" dirty="0"/>
          </a:p>
          <a:p>
            <a:r>
              <a:rPr lang="tr-TR" dirty="0" err="1">
                <a:effectLst/>
                <a:latin typeface="TimesNewRomanPSMT"/>
              </a:rPr>
              <a:t>Güz</a:t>
            </a:r>
            <a:r>
              <a:rPr lang="tr-TR" dirty="0">
                <a:effectLst/>
                <a:latin typeface="TimesNewRomanPSMT"/>
              </a:rPr>
              <a:t> ve bahar yarıyıllarına ek olarak staj ve yaz kursları veya yaz </a:t>
            </a:r>
            <a:r>
              <a:rPr lang="tr-TR" dirty="0" err="1">
                <a:effectLst/>
                <a:latin typeface="TimesNewRomanPSMT"/>
              </a:rPr>
              <a:t>dönemi</a:t>
            </a:r>
            <a:r>
              <a:rPr lang="tr-TR" dirty="0">
                <a:effectLst/>
                <a:latin typeface="TimesNewRomanPSMT"/>
              </a:rPr>
              <a:t> </a:t>
            </a:r>
            <a:r>
              <a:rPr lang="tr-TR" dirty="0" err="1">
                <a:effectLst/>
                <a:latin typeface="TimesNewRomanPSMT"/>
              </a:rPr>
              <a:t>açılabilir</a:t>
            </a:r>
            <a:r>
              <a:rPr lang="tr-TR" dirty="0">
                <a:effectLst/>
                <a:latin typeface="TimesNewRomanPSMT"/>
              </a:rPr>
              <a:t>.</a:t>
            </a:r>
          </a:p>
          <a:p>
            <a:pPr marL="0" indent="0">
              <a:buNone/>
            </a:pPr>
            <a:endParaRPr lang="tr-TR" dirty="0"/>
          </a:p>
        </p:txBody>
      </p:sp>
    </p:spTree>
    <p:extLst>
      <p:ext uri="{BB962C8B-B14F-4D97-AF65-F5344CB8AC3E}">
        <p14:creationId xmlns:p14="http://schemas.microsoft.com/office/powerpoint/2010/main" val="336335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81B9C1B-E73B-8FF3-BB87-1634E29FFE9F}"/>
              </a:ext>
            </a:extLst>
          </p:cNvPr>
          <p:cNvSpPr>
            <a:spLocks noGrp="1"/>
          </p:cNvSpPr>
          <p:nvPr>
            <p:ph type="title"/>
          </p:nvPr>
        </p:nvSpPr>
        <p:spPr>
          <a:xfrm>
            <a:off x="804421" y="796374"/>
            <a:ext cx="10583158" cy="880027"/>
          </a:xfrm>
        </p:spPr>
        <p:txBody>
          <a:bodyPr>
            <a:normAutofit/>
          </a:bodyPr>
          <a:lstStyle/>
          <a:p>
            <a:r>
              <a:rPr lang="tr-TR" dirty="0">
                <a:solidFill>
                  <a:srgbClr val="FFFFFF"/>
                </a:solidFill>
              </a:rPr>
              <a:t>ÖĞRENİM SÜRESİ VE MEZUNİYET</a:t>
            </a:r>
          </a:p>
        </p:txBody>
      </p:sp>
      <p:sp>
        <p:nvSpPr>
          <p:cNvPr id="18"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9"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F5551F96-FD93-3FBB-75CB-4A723D223311}"/>
              </a:ext>
            </a:extLst>
          </p:cNvPr>
          <p:cNvSpPr>
            <a:spLocks noGrp="1"/>
          </p:cNvSpPr>
          <p:nvPr>
            <p:ph idx="1"/>
          </p:nvPr>
        </p:nvSpPr>
        <p:spPr>
          <a:xfrm>
            <a:off x="458472" y="3096888"/>
            <a:ext cx="11082779" cy="3761112"/>
          </a:xfrm>
        </p:spPr>
        <p:txBody>
          <a:bodyPr>
            <a:normAutofit/>
          </a:bodyPr>
          <a:lstStyle/>
          <a:p>
            <a:pPr>
              <a:lnSpc>
                <a:spcPct val="90000"/>
              </a:lnSpc>
            </a:pPr>
            <a:r>
              <a:rPr lang="tr-TR" dirty="0">
                <a:latin typeface="TimesNewRomanPSMT"/>
              </a:rPr>
              <a:t>L</a:t>
            </a:r>
            <a:r>
              <a:rPr lang="tr-TR" dirty="0">
                <a:effectLst/>
                <a:latin typeface="TimesNewRomanPSMT"/>
              </a:rPr>
              <a:t>isans </a:t>
            </a:r>
            <a:r>
              <a:rPr lang="tr-TR" dirty="0" err="1">
                <a:effectLst/>
                <a:latin typeface="TimesNewRomanPSMT"/>
              </a:rPr>
              <a:t>öğrenimi</a:t>
            </a:r>
            <a:r>
              <a:rPr lang="tr-TR" dirty="0">
                <a:effectLst/>
                <a:latin typeface="TimesNewRomanPSMT"/>
              </a:rPr>
              <a:t> normal </a:t>
            </a:r>
            <a:r>
              <a:rPr lang="tr-TR" dirty="0" err="1">
                <a:effectLst/>
                <a:latin typeface="TimesNewRomanPSMT"/>
              </a:rPr>
              <a:t>süresi</a:t>
            </a:r>
            <a:r>
              <a:rPr lang="tr-TR" dirty="0">
                <a:effectLst/>
                <a:latin typeface="TimesNewRomanPSMT"/>
              </a:rPr>
              <a:t> </a:t>
            </a:r>
            <a:r>
              <a:rPr lang="tr-TR" dirty="0" err="1">
                <a:effectLst/>
                <a:latin typeface="TimesNewRomanPSMT"/>
              </a:rPr>
              <a:t>dört</a:t>
            </a:r>
            <a:r>
              <a:rPr lang="tr-TR" dirty="0">
                <a:effectLst/>
                <a:latin typeface="TimesNewRomanPSMT"/>
              </a:rPr>
              <a:t> yıl-sekiz yarıyıldır. </a:t>
            </a:r>
          </a:p>
          <a:p>
            <a:pPr>
              <a:lnSpc>
                <a:spcPct val="90000"/>
              </a:lnSpc>
            </a:pPr>
            <a:r>
              <a:rPr lang="tr-TR" dirty="0">
                <a:effectLst/>
                <a:latin typeface="TimesNewRomanPSMT"/>
              </a:rPr>
              <a:t>Mezuniyet </a:t>
            </a:r>
            <a:r>
              <a:rPr lang="tr-TR" dirty="0" err="1">
                <a:effectLst/>
                <a:latin typeface="TimesNewRomanPSMT"/>
              </a:rPr>
              <a:t>için</a:t>
            </a:r>
            <a:r>
              <a:rPr lang="tr-TR" dirty="0">
                <a:effectLst/>
                <a:latin typeface="TimesNewRomanPSMT"/>
              </a:rPr>
              <a:t> en az 2,00 genel akademik ortalamayı tutturmak gerekir. </a:t>
            </a:r>
            <a:endParaRPr lang="tr-TR" dirty="0"/>
          </a:p>
          <a:p>
            <a:pPr>
              <a:lnSpc>
                <a:spcPct val="90000"/>
              </a:lnSpc>
            </a:pPr>
            <a:r>
              <a:rPr lang="tr-TR" dirty="0">
                <a:effectLst/>
                <a:latin typeface="TimesNewRomanPSMT"/>
              </a:rPr>
              <a:t>Mezun olabilmek </a:t>
            </a:r>
            <a:r>
              <a:rPr lang="tr-TR" dirty="0" err="1">
                <a:effectLst/>
                <a:latin typeface="TimesNewRomanPSMT"/>
              </a:rPr>
              <a:t>için</a:t>
            </a:r>
            <a:r>
              <a:rPr lang="tr-TR" dirty="0">
                <a:effectLst/>
                <a:latin typeface="TimesNewRomanPSMT"/>
              </a:rPr>
              <a:t> ilgili programın </a:t>
            </a:r>
            <a:r>
              <a:rPr lang="tr-TR" dirty="0" err="1">
                <a:effectLst/>
                <a:latin typeface="TimesNewRomanPSMT"/>
              </a:rPr>
              <a:t>tüm</a:t>
            </a:r>
            <a:r>
              <a:rPr lang="tr-TR" dirty="0">
                <a:effectLst/>
                <a:latin typeface="TimesNewRomanPSMT"/>
              </a:rPr>
              <a:t> derslerinden </a:t>
            </a:r>
            <a:r>
              <a:rPr lang="tr-TR" dirty="0" err="1">
                <a:effectLst/>
                <a:latin typeface="TimesNewRomanPSMT"/>
              </a:rPr>
              <a:t>başarılı</a:t>
            </a:r>
            <a:r>
              <a:rPr lang="tr-TR" dirty="0">
                <a:effectLst/>
                <a:latin typeface="TimesNewRomanPSMT"/>
              </a:rPr>
              <a:t> </a:t>
            </a:r>
            <a:r>
              <a:rPr lang="tr-TR" dirty="0" err="1">
                <a:effectLst/>
                <a:latin typeface="TimesNewRomanPSMT"/>
              </a:rPr>
              <a:t>olduğu</a:t>
            </a:r>
            <a:r>
              <a:rPr lang="tr-TR" dirty="0">
                <a:effectLst/>
                <a:latin typeface="TimesNewRomanPSMT"/>
              </a:rPr>
              <a:t> ya da </a:t>
            </a:r>
            <a:r>
              <a:rPr lang="tr-TR" dirty="0" err="1">
                <a:effectLst/>
                <a:latin typeface="TimesNewRomanPSMT"/>
              </a:rPr>
              <a:t>başarılı</a:t>
            </a:r>
            <a:r>
              <a:rPr lang="tr-TR" dirty="0">
                <a:effectLst/>
                <a:latin typeface="TimesNewRomanPSMT"/>
              </a:rPr>
              <a:t> </a:t>
            </a:r>
            <a:r>
              <a:rPr lang="tr-TR" dirty="0" err="1">
                <a:effectLst/>
                <a:latin typeface="TimesNewRomanPSMT"/>
              </a:rPr>
              <a:t>sayıldığı</a:t>
            </a:r>
            <a:r>
              <a:rPr lang="tr-TR" dirty="0">
                <a:effectLst/>
                <a:latin typeface="TimesNewRomanPSMT"/>
              </a:rPr>
              <a:t> halde genel akademik ortalamasının 2,00’ın altında olması nedeniyle mezun olamayan </a:t>
            </a:r>
            <a:r>
              <a:rPr lang="tr-TR" dirty="0" err="1">
                <a:effectLst/>
                <a:latin typeface="TimesNewRomanPSMT"/>
              </a:rPr>
              <a:t>öğrenciye</a:t>
            </a:r>
            <a:r>
              <a:rPr lang="tr-TR" dirty="0">
                <a:effectLst/>
                <a:latin typeface="TimesNewRomanPSMT"/>
              </a:rPr>
              <a:t>, genel akademik ortalamasını </a:t>
            </a:r>
            <a:r>
              <a:rPr lang="tr-TR" dirty="0" err="1">
                <a:effectLst/>
                <a:latin typeface="TimesNewRomanPSMT"/>
              </a:rPr>
              <a:t>yükseltmek</a:t>
            </a:r>
            <a:r>
              <a:rPr lang="tr-TR" dirty="0">
                <a:effectLst/>
                <a:latin typeface="TimesNewRomanPSMT"/>
              </a:rPr>
              <a:t> </a:t>
            </a:r>
            <a:r>
              <a:rPr lang="tr-TR" dirty="0" err="1">
                <a:effectLst/>
                <a:latin typeface="TimesNewRomanPSMT"/>
              </a:rPr>
              <a:t>üzere</a:t>
            </a:r>
            <a:r>
              <a:rPr lang="tr-TR" dirty="0">
                <a:effectLst/>
                <a:latin typeface="TimesNewRomanPSMT"/>
              </a:rPr>
              <a:t> </a:t>
            </a:r>
            <a:r>
              <a:rPr lang="tr-TR" dirty="0" err="1">
                <a:effectLst/>
                <a:latin typeface="TimesNewRomanPSMT"/>
              </a:rPr>
              <a:t>eğitim-öğretim</a:t>
            </a:r>
            <a:r>
              <a:rPr lang="tr-TR" dirty="0">
                <a:effectLst/>
                <a:latin typeface="TimesNewRomanPSMT"/>
              </a:rPr>
              <a:t> programında yer alan diledikleri derslerinden </a:t>
            </a:r>
            <a:r>
              <a:rPr lang="tr-TR" b="1" u="sng" dirty="0">
                <a:effectLst/>
                <a:latin typeface="TimesNewRomanPSMT"/>
              </a:rPr>
              <a:t>sınırsız</a:t>
            </a:r>
            <a:r>
              <a:rPr lang="tr-TR" dirty="0">
                <a:effectLst/>
                <a:latin typeface="TimesNewRomanPSMT"/>
              </a:rPr>
              <a:t> sınav hakkı verilir. </a:t>
            </a:r>
          </a:p>
          <a:p>
            <a:pPr>
              <a:lnSpc>
                <a:spcPct val="90000"/>
              </a:lnSpc>
            </a:pPr>
            <a:endParaRPr lang="tr-TR" sz="1700" dirty="0"/>
          </a:p>
        </p:txBody>
      </p:sp>
    </p:spTree>
    <p:extLst>
      <p:ext uri="{BB962C8B-B14F-4D97-AF65-F5344CB8AC3E}">
        <p14:creationId xmlns:p14="http://schemas.microsoft.com/office/powerpoint/2010/main" val="2095523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C984BCA-95D8-F069-FB09-C5D6F380AF11}"/>
              </a:ext>
            </a:extLst>
          </p:cNvPr>
          <p:cNvSpPr>
            <a:spLocks noGrp="1"/>
          </p:cNvSpPr>
          <p:nvPr>
            <p:ph type="title"/>
          </p:nvPr>
        </p:nvSpPr>
        <p:spPr>
          <a:xfrm>
            <a:off x="804421" y="796374"/>
            <a:ext cx="10583158" cy="880027"/>
          </a:xfrm>
        </p:spPr>
        <p:txBody>
          <a:bodyPr>
            <a:normAutofit/>
          </a:bodyPr>
          <a:lstStyle/>
          <a:p>
            <a:r>
              <a:rPr lang="tr-TR" dirty="0">
                <a:solidFill>
                  <a:srgbClr val="FFFFFF"/>
                </a:solidFill>
              </a:rPr>
              <a:t>ÖĞRENİM SÜRESİ VE MEZUNİYET</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8F3AE5BF-9C1F-BDE6-6345-B8D6F3EE0B06}"/>
              </a:ext>
            </a:extLst>
          </p:cNvPr>
          <p:cNvSpPr>
            <a:spLocks noGrp="1"/>
          </p:cNvSpPr>
          <p:nvPr>
            <p:ph idx="1"/>
          </p:nvPr>
        </p:nvSpPr>
        <p:spPr>
          <a:xfrm>
            <a:off x="484631" y="2612256"/>
            <a:ext cx="10411966" cy="3940944"/>
          </a:xfrm>
        </p:spPr>
        <p:txBody>
          <a:bodyPr>
            <a:normAutofit/>
          </a:bodyPr>
          <a:lstStyle/>
          <a:p>
            <a:pPr>
              <a:lnSpc>
                <a:spcPct val="90000"/>
              </a:lnSpc>
            </a:pPr>
            <a:r>
              <a:rPr lang="tr-TR" b="1" u="sng" dirty="0">
                <a:effectLst/>
                <a:latin typeface="TimesNewRomanPSMT"/>
              </a:rPr>
              <a:t>Öğrenciler Lisans programlarını azami yedi yılda tamamlamak zorundadır. </a:t>
            </a:r>
            <a:endParaRPr lang="tr-TR" b="1" u="sng" dirty="0"/>
          </a:p>
          <a:p>
            <a:pPr>
              <a:lnSpc>
                <a:spcPct val="90000"/>
              </a:lnSpc>
            </a:pPr>
            <a:r>
              <a:rPr lang="tr-TR" dirty="0">
                <a:effectLst/>
                <a:latin typeface="TimesNewRomanPSMT"/>
              </a:rPr>
              <a:t>Azami </a:t>
            </a:r>
            <a:r>
              <a:rPr lang="tr-TR" dirty="0" err="1">
                <a:effectLst/>
                <a:latin typeface="TimesNewRomanPSMT"/>
              </a:rPr>
              <a:t>süreler</a:t>
            </a:r>
            <a:r>
              <a:rPr lang="tr-TR" dirty="0">
                <a:effectLst/>
                <a:latin typeface="TimesNewRomanPSMT"/>
              </a:rPr>
              <a:t> sonunda mezun olabilmek </a:t>
            </a:r>
            <a:r>
              <a:rPr lang="tr-TR" dirty="0" err="1">
                <a:effectLst/>
                <a:latin typeface="TimesNewRomanPSMT"/>
              </a:rPr>
              <a:t>için</a:t>
            </a:r>
            <a:r>
              <a:rPr lang="tr-TR" dirty="0">
                <a:effectLst/>
                <a:latin typeface="TimesNewRomanPSMT"/>
              </a:rPr>
              <a:t> son sınıf </a:t>
            </a:r>
            <a:r>
              <a:rPr lang="tr-TR" dirty="0" err="1">
                <a:effectLst/>
                <a:latin typeface="TimesNewRomanPSMT"/>
              </a:rPr>
              <a:t>öğrencilerine</a:t>
            </a:r>
            <a:r>
              <a:rPr lang="tr-TR" dirty="0">
                <a:effectLst/>
                <a:latin typeface="TimesNewRomanPSMT"/>
              </a:rPr>
              <a:t>, </a:t>
            </a:r>
            <a:r>
              <a:rPr lang="tr-TR" dirty="0" err="1">
                <a:effectLst/>
                <a:latin typeface="TimesNewRomanPSMT"/>
              </a:rPr>
              <a:t>başarısız</a:t>
            </a:r>
            <a:r>
              <a:rPr lang="tr-TR" dirty="0">
                <a:effectLst/>
                <a:latin typeface="TimesNewRomanPSMT"/>
              </a:rPr>
              <a:t> oldukları </a:t>
            </a:r>
            <a:r>
              <a:rPr lang="tr-TR" dirty="0" err="1">
                <a:effectLst/>
                <a:latin typeface="TimesNewRomanPSMT"/>
              </a:rPr>
              <a:t>bütün</a:t>
            </a:r>
            <a:r>
              <a:rPr lang="tr-TR" dirty="0">
                <a:effectLst/>
                <a:latin typeface="TimesNewRomanPSMT"/>
              </a:rPr>
              <a:t> dersler </a:t>
            </a:r>
            <a:r>
              <a:rPr lang="tr-TR" dirty="0" err="1">
                <a:effectLst/>
                <a:latin typeface="TimesNewRomanPSMT"/>
              </a:rPr>
              <a:t>için</a:t>
            </a:r>
            <a:r>
              <a:rPr lang="tr-TR" dirty="0">
                <a:effectLst/>
                <a:latin typeface="TimesNewRomanPSMT"/>
              </a:rPr>
              <a:t> iki ek sınav hakkı verilir. </a:t>
            </a:r>
          </a:p>
          <a:p>
            <a:pPr>
              <a:lnSpc>
                <a:spcPct val="90000"/>
              </a:lnSpc>
            </a:pPr>
            <a:r>
              <a:rPr lang="tr-TR" dirty="0">
                <a:effectLst/>
                <a:latin typeface="TimesNewRomanPSMT"/>
              </a:rPr>
              <a:t>Bu sınavlar sonunda </a:t>
            </a:r>
            <a:r>
              <a:rPr lang="tr-TR" dirty="0" err="1">
                <a:effectLst/>
                <a:latin typeface="TimesNewRomanPSMT"/>
              </a:rPr>
              <a:t>başarısız</a:t>
            </a:r>
            <a:r>
              <a:rPr lang="tr-TR" dirty="0">
                <a:effectLst/>
                <a:latin typeface="TimesNewRomanPSMT"/>
              </a:rPr>
              <a:t> ders sayısını ;</a:t>
            </a:r>
          </a:p>
          <a:p>
            <a:pPr>
              <a:lnSpc>
                <a:spcPct val="90000"/>
              </a:lnSpc>
            </a:pPr>
            <a:r>
              <a:rPr lang="tr-TR" u="sng" dirty="0" err="1">
                <a:effectLst/>
                <a:latin typeface="TimesNewRomanPSMT"/>
              </a:rPr>
              <a:t>bes</a:t>
            </a:r>
            <a:r>
              <a:rPr lang="tr-TR" u="sng" dirty="0">
                <a:effectLst/>
                <a:latin typeface="TimesNewRomanPSMT"/>
              </a:rPr>
              <a:t>̧ derse indirenlere bu </a:t>
            </a:r>
            <a:r>
              <a:rPr lang="tr-TR" u="sng" dirty="0" err="1">
                <a:effectLst/>
                <a:latin typeface="TimesNewRomanPSMT"/>
              </a:rPr>
              <a:t>bes</a:t>
            </a:r>
            <a:r>
              <a:rPr lang="tr-TR" u="sng" dirty="0">
                <a:effectLst/>
                <a:latin typeface="TimesNewRomanPSMT"/>
              </a:rPr>
              <a:t>̧ ders </a:t>
            </a:r>
            <a:r>
              <a:rPr lang="tr-TR" u="sng" dirty="0" err="1">
                <a:effectLst/>
                <a:latin typeface="TimesNewRomanPSMT"/>
              </a:rPr>
              <a:t>için</a:t>
            </a:r>
            <a:r>
              <a:rPr lang="tr-TR" u="sng" dirty="0">
                <a:effectLst/>
                <a:latin typeface="TimesNewRomanPSMT"/>
              </a:rPr>
              <a:t> </a:t>
            </a:r>
            <a:r>
              <a:rPr lang="tr-TR" u="sng" dirty="0" err="1">
                <a:effectLst/>
                <a:latin typeface="TimesNewRomanPSMT"/>
              </a:rPr>
              <a:t>üc</a:t>
            </a:r>
            <a:r>
              <a:rPr lang="tr-TR" u="sng" dirty="0">
                <a:effectLst/>
                <a:latin typeface="TimesNewRomanPSMT"/>
              </a:rPr>
              <a:t>̧ yarıyıl, </a:t>
            </a:r>
          </a:p>
          <a:p>
            <a:pPr>
              <a:lnSpc>
                <a:spcPct val="90000"/>
              </a:lnSpc>
            </a:pPr>
            <a:r>
              <a:rPr lang="tr-TR" u="sng" dirty="0">
                <a:effectLst/>
                <a:latin typeface="TimesNewRomanPSMT"/>
              </a:rPr>
              <a:t>ek sınavları almadan </a:t>
            </a:r>
            <a:r>
              <a:rPr lang="tr-TR" u="sng" dirty="0" err="1">
                <a:effectLst/>
                <a:latin typeface="TimesNewRomanPSMT"/>
              </a:rPr>
              <a:t>bes</a:t>
            </a:r>
            <a:r>
              <a:rPr lang="tr-TR" u="sng" dirty="0">
                <a:effectLst/>
                <a:latin typeface="TimesNewRomanPSMT"/>
              </a:rPr>
              <a:t>̧ derse kadar </a:t>
            </a:r>
            <a:r>
              <a:rPr lang="tr-TR" u="sng" dirty="0" err="1">
                <a:effectLst/>
                <a:latin typeface="TimesNewRomanPSMT"/>
              </a:rPr>
              <a:t>başarısız</a:t>
            </a:r>
            <a:r>
              <a:rPr lang="tr-TR" u="sng" dirty="0">
                <a:effectLst/>
                <a:latin typeface="TimesNewRomanPSMT"/>
              </a:rPr>
              <a:t> olan </a:t>
            </a:r>
            <a:r>
              <a:rPr lang="tr-TR" u="sng" dirty="0" err="1">
                <a:effectLst/>
                <a:latin typeface="TimesNewRomanPSMT"/>
              </a:rPr>
              <a:t>öğrencilere</a:t>
            </a:r>
            <a:r>
              <a:rPr lang="tr-TR" u="sng" dirty="0">
                <a:effectLst/>
                <a:latin typeface="TimesNewRomanPSMT"/>
              </a:rPr>
              <a:t> </a:t>
            </a:r>
            <a:r>
              <a:rPr lang="tr-TR" u="sng" dirty="0" err="1">
                <a:effectLst/>
                <a:latin typeface="TimesNewRomanPSMT"/>
              </a:rPr>
              <a:t>dört</a:t>
            </a:r>
            <a:r>
              <a:rPr lang="tr-TR" u="sng" dirty="0">
                <a:effectLst/>
                <a:latin typeface="TimesNewRomanPSMT"/>
              </a:rPr>
              <a:t> yarıyıl/iki </a:t>
            </a:r>
            <a:r>
              <a:rPr lang="tr-TR" u="sng" dirty="0" err="1">
                <a:effectLst/>
                <a:latin typeface="TimesNewRomanPSMT"/>
              </a:rPr>
              <a:t>öğretim</a:t>
            </a:r>
            <a:r>
              <a:rPr lang="tr-TR" u="sng" dirty="0">
                <a:effectLst/>
                <a:latin typeface="TimesNewRomanPSMT"/>
              </a:rPr>
              <a:t> yılı,</a:t>
            </a:r>
          </a:p>
          <a:p>
            <a:pPr>
              <a:lnSpc>
                <a:spcPct val="90000"/>
              </a:lnSpc>
            </a:pPr>
            <a:r>
              <a:rPr lang="tr-TR" dirty="0">
                <a:effectLst/>
                <a:latin typeface="TimesNewRomanPSMT"/>
              </a:rPr>
              <a:t> </a:t>
            </a:r>
            <a:r>
              <a:rPr lang="tr-TR" u="sng" dirty="0">
                <a:effectLst/>
                <a:latin typeface="TimesNewRomanPSMT"/>
              </a:rPr>
              <a:t>bir dersten </a:t>
            </a:r>
            <a:r>
              <a:rPr lang="tr-TR" u="sng" dirty="0" err="1">
                <a:effectLst/>
                <a:latin typeface="TimesNewRomanPSMT"/>
              </a:rPr>
              <a:t>başarısız</a:t>
            </a:r>
            <a:r>
              <a:rPr lang="tr-TR" u="sng" dirty="0">
                <a:effectLst/>
                <a:latin typeface="TimesNewRomanPSMT"/>
              </a:rPr>
              <a:t> olanlara ise </a:t>
            </a:r>
            <a:r>
              <a:rPr lang="tr-TR" u="sng" dirty="0" err="1">
                <a:effectLst/>
                <a:latin typeface="TimesNewRomanPSMT"/>
              </a:rPr>
              <a:t>öğrencilik</a:t>
            </a:r>
            <a:r>
              <a:rPr lang="tr-TR" u="sng" dirty="0">
                <a:effectLst/>
                <a:latin typeface="TimesNewRomanPSMT"/>
              </a:rPr>
              <a:t> hakkından yararlanmaksızın sınırsız olarak </a:t>
            </a:r>
            <a:r>
              <a:rPr lang="tr-TR" u="sng" dirty="0" err="1">
                <a:effectLst/>
                <a:latin typeface="TimesNewRomanPSMT"/>
              </a:rPr>
              <a:t>başarısız</a:t>
            </a:r>
            <a:r>
              <a:rPr lang="tr-TR" u="sng" dirty="0">
                <a:effectLst/>
                <a:latin typeface="TimesNewRomanPSMT"/>
              </a:rPr>
              <a:t> oldukları dersin sınavlarına girme hakkı tanınır. </a:t>
            </a:r>
            <a:endParaRPr lang="tr-TR" u="sng" dirty="0"/>
          </a:p>
          <a:p>
            <a:pPr>
              <a:lnSpc>
                <a:spcPct val="90000"/>
              </a:lnSpc>
            </a:pPr>
            <a:endParaRPr lang="tr-TR" sz="2000" dirty="0"/>
          </a:p>
          <a:p>
            <a:pPr>
              <a:lnSpc>
                <a:spcPct val="90000"/>
              </a:lnSpc>
            </a:pPr>
            <a:endParaRPr lang="tr-TR" sz="2000" dirty="0"/>
          </a:p>
        </p:txBody>
      </p:sp>
    </p:spTree>
    <p:extLst>
      <p:ext uri="{BB962C8B-B14F-4D97-AF65-F5344CB8AC3E}">
        <p14:creationId xmlns:p14="http://schemas.microsoft.com/office/powerpoint/2010/main" val="3444115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1E52C33-E78D-8779-DC79-A1CB1088791D}"/>
              </a:ext>
            </a:extLst>
          </p:cNvPr>
          <p:cNvSpPr>
            <a:spLocks noGrp="1"/>
          </p:cNvSpPr>
          <p:nvPr>
            <p:ph type="title"/>
          </p:nvPr>
        </p:nvSpPr>
        <p:spPr>
          <a:xfrm>
            <a:off x="804421" y="796374"/>
            <a:ext cx="10583158" cy="880027"/>
          </a:xfrm>
        </p:spPr>
        <p:txBody>
          <a:bodyPr>
            <a:normAutofit/>
          </a:bodyPr>
          <a:lstStyle/>
          <a:p>
            <a:r>
              <a:rPr lang="tr-TR">
                <a:solidFill>
                  <a:srgbClr val="FFFFFF"/>
                </a:solidFill>
              </a:rPr>
              <a:t>ÖĞRENCİ DANIŞMANLIĞI</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DEF24C10-1F79-9D94-ABEE-9FD1D326451A}"/>
              </a:ext>
            </a:extLst>
          </p:cNvPr>
          <p:cNvSpPr>
            <a:spLocks noGrp="1"/>
          </p:cNvSpPr>
          <p:nvPr>
            <p:ph idx="1"/>
          </p:nvPr>
        </p:nvSpPr>
        <p:spPr>
          <a:xfrm>
            <a:off x="902525" y="2612256"/>
            <a:ext cx="9994072" cy="3895422"/>
          </a:xfrm>
        </p:spPr>
        <p:txBody>
          <a:bodyPr>
            <a:normAutofit/>
          </a:bodyPr>
          <a:lstStyle/>
          <a:p>
            <a:r>
              <a:rPr lang="tr-TR" dirty="0">
                <a:effectLst/>
                <a:latin typeface="TimesNewRomanPSMT"/>
              </a:rPr>
              <a:t>Her </a:t>
            </a:r>
            <a:r>
              <a:rPr lang="tr-TR" dirty="0" err="1">
                <a:effectLst/>
                <a:latin typeface="TimesNewRomanPSMT"/>
              </a:rPr>
              <a:t>öğrenci</a:t>
            </a:r>
            <a:r>
              <a:rPr lang="tr-TR" dirty="0">
                <a:effectLst/>
                <a:latin typeface="TimesNewRomanPSMT"/>
              </a:rPr>
              <a:t> </a:t>
            </a:r>
            <a:r>
              <a:rPr lang="tr-TR" dirty="0" err="1">
                <a:effectLst/>
                <a:latin typeface="TimesNewRomanPSMT"/>
              </a:rPr>
              <a:t>için</a:t>
            </a:r>
            <a:r>
              <a:rPr lang="tr-TR" dirty="0">
                <a:effectLst/>
                <a:latin typeface="TimesNewRomanPSMT"/>
              </a:rPr>
              <a:t>, ilgili birim </a:t>
            </a:r>
            <a:r>
              <a:rPr lang="tr-TR" dirty="0" err="1">
                <a:effectLst/>
                <a:latin typeface="TimesNewRomanPSMT"/>
              </a:rPr>
              <a:t>başkanı</a:t>
            </a:r>
            <a:r>
              <a:rPr lang="tr-TR" dirty="0">
                <a:effectLst/>
                <a:latin typeface="TimesNewRomanPSMT"/>
              </a:rPr>
              <a:t> tarafından bir </a:t>
            </a:r>
            <a:r>
              <a:rPr lang="tr-TR" dirty="0" err="1">
                <a:effectLst/>
                <a:latin typeface="TimesNewRomanPSMT"/>
              </a:rPr>
              <a:t>danışman</a:t>
            </a:r>
            <a:r>
              <a:rPr lang="tr-TR" dirty="0">
                <a:effectLst/>
                <a:latin typeface="TimesNewRomanPSMT"/>
              </a:rPr>
              <a:t> </a:t>
            </a:r>
            <a:r>
              <a:rPr lang="tr-TR" dirty="0" err="1">
                <a:effectLst/>
                <a:latin typeface="TimesNewRomanPSMT"/>
              </a:rPr>
              <a:t>görevlendirilir</a:t>
            </a:r>
            <a:r>
              <a:rPr lang="tr-TR" dirty="0">
                <a:effectLst/>
                <a:latin typeface="TimesNewRomanPSMT"/>
              </a:rPr>
              <a:t>. </a:t>
            </a:r>
          </a:p>
          <a:p>
            <a:r>
              <a:rPr lang="tr-TR" dirty="0" err="1">
                <a:effectLst/>
                <a:latin typeface="TimesNewRomanPSMT"/>
              </a:rPr>
              <a:t>Danışman</a:t>
            </a:r>
            <a:r>
              <a:rPr lang="tr-TR" dirty="0">
                <a:effectLst/>
                <a:latin typeface="TimesNewRomanPSMT"/>
              </a:rPr>
              <a:t>; </a:t>
            </a:r>
            <a:r>
              <a:rPr lang="tr-TR" dirty="0" err="1">
                <a:effectLst/>
                <a:latin typeface="TimesNewRomanPSMT"/>
              </a:rPr>
              <a:t>öğrenciyi</a:t>
            </a:r>
            <a:r>
              <a:rPr lang="tr-TR" dirty="0">
                <a:effectLst/>
                <a:latin typeface="TimesNewRomanPSMT"/>
              </a:rPr>
              <a:t> izler,</a:t>
            </a:r>
          </a:p>
          <a:p>
            <a:r>
              <a:rPr lang="tr-TR" dirty="0" err="1">
                <a:effectLst/>
                <a:latin typeface="TimesNewRomanPSMT"/>
              </a:rPr>
              <a:t>eğitim-öğretim</a:t>
            </a:r>
            <a:r>
              <a:rPr lang="tr-TR" dirty="0">
                <a:effectLst/>
                <a:latin typeface="TimesNewRomanPSMT"/>
              </a:rPr>
              <a:t> </a:t>
            </a:r>
            <a:r>
              <a:rPr lang="tr-TR" dirty="0" err="1">
                <a:effectLst/>
                <a:latin typeface="TimesNewRomanPSMT"/>
              </a:rPr>
              <a:t>çalışmaları</a:t>
            </a:r>
            <a:r>
              <a:rPr lang="tr-TR" dirty="0">
                <a:effectLst/>
                <a:latin typeface="TimesNewRomanPSMT"/>
              </a:rPr>
              <a:t> ve </a:t>
            </a:r>
            <a:r>
              <a:rPr lang="tr-TR" dirty="0" err="1">
                <a:effectLst/>
                <a:latin typeface="TimesNewRomanPSMT"/>
              </a:rPr>
              <a:t>üniversite</a:t>
            </a:r>
            <a:r>
              <a:rPr lang="tr-TR" dirty="0">
                <a:effectLst/>
                <a:latin typeface="TimesNewRomanPSMT"/>
              </a:rPr>
              <a:t> </a:t>
            </a:r>
            <a:r>
              <a:rPr lang="tr-TR" dirty="0" err="1">
                <a:effectLst/>
                <a:latin typeface="TimesNewRomanPSMT"/>
              </a:rPr>
              <a:t>yaşamı</a:t>
            </a:r>
            <a:r>
              <a:rPr lang="tr-TR" dirty="0">
                <a:effectLst/>
                <a:latin typeface="TimesNewRomanPSMT"/>
              </a:rPr>
              <a:t> ile ilgili sorunların </a:t>
            </a:r>
            <a:r>
              <a:rPr lang="tr-TR" dirty="0" err="1">
                <a:effectLst/>
                <a:latin typeface="TimesNewRomanPSMT"/>
              </a:rPr>
              <a:t>çözümünde</a:t>
            </a:r>
            <a:r>
              <a:rPr lang="tr-TR" dirty="0">
                <a:effectLst/>
                <a:latin typeface="TimesNewRomanPSMT"/>
              </a:rPr>
              <a:t> </a:t>
            </a:r>
            <a:r>
              <a:rPr lang="tr-TR" dirty="0" err="1">
                <a:effectLst/>
                <a:latin typeface="TimesNewRomanPSMT"/>
              </a:rPr>
              <a:t>öğrenciye</a:t>
            </a:r>
            <a:r>
              <a:rPr lang="tr-TR" dirty="0">
                <a:effectLst/>
                <a:latin typeface="TimesNewRomanPSMT"/>
              </a:rPr>
              <a:t> yardımcı olur. </a:t>
            </a:r>
          </a:p>
          <a:p>
            <a:r>
              <a:rPr lang="tr-TR" dirty="0" err="1">
                <a:effectLst/>
                <a:latin typeface="TimesNewRomanPSMT"/>
              </a:rPr>
              <a:t>Öğrencinin</a:t>
            </a:r>
            <a:r>
              <a:rPr lang="tr-TR" dirty="0">
                <a:effectLst/>
                <a:latin typeface="TimesNewRomanPSMT"/>
              </a:rPr>
              <a:t> kayıt yenileme, ders alma- bırakma </a:t>
            </a:r>
            <a:r>
              <a:rPr lang="tr-TR" dirty="0" err="1">
                <a:effectLst/>
                <a:latin typeface="TimesNewRomanPSMT"/>
              </a:rPr>
              <a:t>işlemleri</a:t>
            </a:r>
            <a:r>
              <a:rPr lang="tr-TR" dirty="0">
                <a:effectLst/>
                <a:latin typeface="TimesNewRomanPSMT"/>
              </a:rPr>
              <a:t> </a:t>
            </a:r>
            <a:r>
              <a:rPr lang="tr-TR" dirty="0" err="1">
                <a:effectLst/>
                <a:latin typeface="TimesNewRomanPSMT"/>
              </a:rPr>
              <a:t>danışman</a:t>
            </a:r>
            <a:r>
              <a:rPr lang="tr-TR" dirty="0">
                <a:effectLst/>
                <a:latin typeface="TimesNewRomanPSMT"/>
              </a:rPr>
              <a:t> onayı ile yapılır.</a:t>
            </a:r>
            <a:br>
              <a:rPr lang="tr-TR" dirty="0">
                <a:effectLst/>
                <a:latin typeface="TimesNewRomanPSMT"/>
              </a:rPr>
            </a:br>
            <a:endParaRPr lang="tr-TR" dirty="0"/>
          </a:p>
          <a:p>
            <a:endParaRPr lang="tr-TR" dirty="0"/>
          </a:p>
        </p:txBody>
      </p:sp>
    </p:spTree>
    <p:extLst>
      <p:ext uri="{BB962C8B-B14F-4D97-AF65-F5344CB8AC3E}">
        <p14:creationId xmlns:p14="http://schemas.microsoft.com/office/powerpoint/2010/main" val="1311927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6B60A216-1F6F-B73D-4525-D07D9EE2FF64}"/>
              </a:ext>
            </a:extLst>
          </p:cNvPr>
          <p:cNvSpPr>
            <a:spLocks noGrp="1"/>
          </p:cNvSpPr>
          <p:nvPr>
            <p:ph type="title"/>
          </p:nvPr>
        </p:nvSpPr>
        <p:spPr>
          <a:xfrm>
            <a:off x="952108" y="954756"/>
            <a:ext cx="2730414" cy="4946003"/>
          </a:xfrm>
        </p:spPr>
        <p:txBody>
          <a:bodyPr>
            <a:normAutofit/>
          </a:bodyPr>
          <a:lstStyle/>
          <a:p>
            <a:r>
              <a:rPr lang="tr-TR">
                <a:solidFill>
                  <a:srgbClr val="FFFFFF"/>
                </a:solidFill>
              </a:rPr>
              <a:t>DERSLER</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54854D56-9747-9AB9-8D81-759EA87E7069}"/>
              </a:ext>
            </a:extLst>
          </p:cNvPr>
          <p:cNvSpPr>
            <a:spLocks noGrp="1"/>
          </p:cNvSpPr>
          <p:nvPr>
            <p:ph idx="1"/>
          </p:nvPr>
        </p:nvSpPr>
        <p:spPr>
          <a:xfrm>
            <a:off x="5140934" y="469900"/>
            <a:ext cx="5953630" cy="5405968"/>
          </a:xfrm>
        </p:spPr>
        <p:txBody>
          <a:bodyPr anchor="ctr">
            <a:normAutofit/>
          </a:bodyPr>
          <a:lstStyle/>
          <a:p>
            <a:r>
              <a:rPr lang="tr-TR" b="1" dirty="0">
                <a:effectLst/>
                <a:latin typeface="TimesNewRomanPSMT"/>
              </a:rPr>
              <a:t>Zorunlu Dersler: </a:t>
            </a:r>
            <a:r>
              <a:rPr lang="tr-TR" dirty="0" err="1">
                <a:effectLst/>
                <a:latin typeface="TimesNewRomanPSMT"/>
              </a:rPr>
              <a:t>Öğretim</a:t>
            </a:r>
            <a:r>
              <a:rPr lang="tr-TR" dirty="0">
                <a:effectLst/>
                <a:latin typeface="TimesNewRomanPSMT"/>
              </a:rPr>
              <a:t> programlarında yer alan ve </a:t>
            </a:r>
            <a:r>
              <a:rPr lang="tr-TR" dirty="0" err="1">
                <a:effectLst/>
                <a:latin typeface="TimesNewRomanPSMT"/>
              </a:rPr>
              <a:t>öğrencinin</a:t>
            </a:r>
            <a:r>
              <a:rPr lang="tr-TR" dirty="0">
                <a:effectLst/>
                <a:latin typeface="TimesNewRomanPSMT"/>
              </a:rPr>
              <a:t> mezun olabilmesi </a:t>
            </a:r>
            <a:r>
              <a:rPr lang="tr-TR" dirty="0" err="1">
                <a:effectLst/>
                <a:latin typeface="TimesNewRomanPSMT"/>
              </a:rPr>
              <a:t>için</a:t>
            </a:r>
            <a:r>
              <a:rPr lang="tr-TR" dirty="0">
                <a:effectLst/>
                <a:latin typeface="TimesNewRomanPSMT"/>
              </a:rPr>
              <a:t> alıp </a:t>
            </a:r>
            <a:r>
              <a:rPr lang="tr-TR" dirty="0" err="1">
                <a:effectLst/>
                <a:latin typeface="TimesNewRomanPSMT"/>
              </a:rPr>
              <a:t>başarılı</a:t>
            </a:r>
            <a:r>
              <a:rPr lang="tr-TR" dirty="0">
                <a:effectLst/>
                <a:latin typeface="TimesNewRomanPSMT"/>
              </a:rPr>
              <a:t> olması gereken derslerdir. </a:t>
            </a:r>
            <a:endParaRPr lang="tr-TR" dirty="0"/>
          </a:p>
          <a:p>
            <a:r>
              <a:rPr lang="tr-TR" b="1" dirty="0" err="1">
                <a:effectLst/>
                <a:latin typeface="TimesNewRomanPSMT"/>
              </a:rPr>
              <a:t>Seçmeli</a:t>
            </a:r>
            <a:r>
              <a:rPr lang="tr-TR" b="1" dirty="0">
                <a:effectLst/>
                <a:latin typeface="TimesNewRomanPSMT"/>
              </a:rPr>
              <a:t> Dersler: </a:t>
            </a:r>
            <a:r>
              <a:rPr lang="tr-TR" dirty="0" err="1">
                <a:effectLst/>
                <a:latin typeface="TimesNewRomanPSMT"/>
              </a:rPr>
              <a:t>Seçmeli</a:t>
            </a:r>
            <a:r>
              <a:rPr lang="tr-TR" dirty="0">
                <a:effectLst/>
                <a:latin typeface="TimesNewRomanPSMT"/>
              </a:rPr>
              <a:t> dersler, programa </a:t>
            </a:r>
            <a:r>
              <a:rPr lang="tr-TR" dirty="0" err="1">
                <a:effectLst/>
                <a:latin typeface="TimesNewRomanPSMT"/>
              </a:rPr>
              <a:t>bağlı</a:t>
            </a:r>
            <a:r>
              <a:rPr lang="tr-TR" dirty="0">
                <a:effectLst/>
                <a:latin typeface="TimesNewRomanPSMT"/>
              </a:rPr>
              <a:t> </a:t>
            </a:r>
            <a:r>
              <a:rPr lang="tr-TR" dirty="0" err="1">
                <a:effectLst/>
                <a:latin typeface="TimesNewRomanPSMT"/>
              </a:rPr>
              <a:t>seçmeli</a:t>
            </a:r>
            <a:r>
              <a:rPr lang="tr-TR" dirty="0">
                <a:effectLst/>
                <a:latin typeface="TimesNewRomanPSMT"/>
              </a:rPr>
              <a:t> ve </a:t>
            </a:r>
            <a:r>
              <a:rPr lang="tr-TR" dirty="0" err="1">
                <a:effectLst/>
                <a:latin typeface="TimesNewRomanPSMT"/>
              </a:rPr>
              <a:t>isteğe</a:t>
            </a:r>
            <a:r>
              <a:rPr lang="tr-TR" dirty="0">
                <a:effectLst/>
                <a:latin typeface="TimesNewRomanPSMT"/>
              </a:rPr>
              <a:t> </a:t>
            </a:r>
            <a:r>
              <a:rPr lang="tr-TR" dirty="0" err="1">
                <a:effectLst/>
                <a:latin typeface="TimesNewRomanPSMT"/>
              </a:rPr>
              <a:t>bağlı</a:t>
            </a:r>
            <a:r>
              <a:rPr lang="tr-TR" dirty="0">
                <a:effectLst/>
                <a:latin typeface="TimesNewRomanPSMT"/>
              </a:rPr>
              <a:t> </a:t>
            </a:r>
            <a:r>
              <a:rPr lang="tr-TR" dirty="0" err="1">
                <a:effectLst/>
                <a:latin typeface="TimesNewRomanPSMT"/>
              </a:rPr>
              <a:t>seçmeli</a:t>
            </a:r>
            <a:r>
              <a:rPr lang="tr-TR" dirty="0">
                <a:effectLst/>
                <a:latin typeface="TimesNewRomanPSMT"/>
              </a:rPr>
              <a:t> dersler olmak </a:t>
            </a:r>
            <a:r>
              <a:rPr lang="tr-TR" dirty="0" err="1">
                <a:effectLst/>
                <a:latin typeface="TimesNewRomanPSMT"/>
              </a:rPr>
              <a:t>üzere</a:t>
            </a:r>
            <a:r>
              <a:rPr lang="tr-TR" dirty="0">
                <a:effectLst/>
                <a:latin typeface="TimesNewRomanPSMT"/>
              </a:rPr>
              <a:t> iki </a:t>
            </a:r>
            <a:r>
              <a:rPr lang="tr-TR" dirty="0" err="1">
                <a:effectLst/>
                <a:latin typeface="TimesNewRomanPSMT"/>
              </a:rPr>
              <a:t>türdür</a:t>
            </a:r>
            <a:r>
              <a:rPr lang="tr-TR" dirty="0">
                <a:effectLst/>
                <a:latin typeface="TimesNewRomanPSMT"/>
              </a:rPr>
              <a:t>. </a:t>
            </a:r>
            <a:endParaRPr lang="tr-TR" dirty="0"/>
          </a:p>
          <a:p>
            <a:r>
              <a:rPr lang="tr-TR" b="1" dirty="0">
                <a:effectLst/>
                <a:latin typeface="TimesNewRomanPSMT"/>
              </a:rPr>
              <a:t>Ortak Zorunlu Dersler: </a:t>
            </a:r>
            <a:r>
              <a:rPr lang="tr-TR" dirty="0" err="1">
                <a:effectLst/>
                <a:latin typeface="TimesNewRomanPSMT"/>
              </a:rPr>
              <a:t>Atatürk</a:t>
            </a:r>
            <a:r>
              <a:rPr lang="tr-TR" dirty="0">
                <a:effectLst/>
                <a:latin typeface="TimesNewRomanPSMT"/>
              </a:rPr>
              <a:t> </a:t>
            </a:r>
            <a:r>
              <a:rPr lang="tr-TR" dirty="0" err="1">
                <a:effectLst/>
                <a:latin typeface="TimesNewRomanPSMT"/>
              </a:rPr>
              <a:t>İlkeleri</a:t>
            </a:r>
            <a:r>
              <a:rPr lang="tr-TR" dirty="0">
                <a:effectLst/>
                <a:latin typeface="TimesNewRomanPSMT"/>
              </a:rPr>
              <a:t> ve </a:t>
            </a:r>
            <a:r>
              <a:rPr lang="tr-TR" dirty="0" err="1">
                <a:effectLst/>
                <a:latin typeface="TimesNewRomanPSMT"/>
              </a:rPr>
              <a:t>İnkılap</a:t>
            </a:r>
            <a:r>
              <a:rPr lang="tr-TR" dirty="0">
                <a:effectLst/>
                <a:latin typeface="TimesNewRomanPSMT"/>
              </a:rPr>
              <a:t> Tarihi, </a:t>
            </a:r>
            <a:r>
              <a:rPr lang="tr-TR" dirty="0" err="1">
                <a:effectLst/>
                <a:latin typeface="TimesNewRomanPSMT"/>
              </a:rPr>
              <a:t>Türk</a:t>
            </a:r>
            <a:r>
              <a:rPr lang="tr-TR" dirty="0">
                <a:effectLst/>
                <a:latin typeface="TimesNewRomanPSMT"/>
              </a:rPr>
              <a:t> Dili ile yabancı dil hazırlık sınıfı olmayan programlardaki yabancı dil dersleridir. </a:t>
            </a:r>
            <a:endParaRPr lang="tr-TR" dirty="0"/>
          </a:p>
          <a:p>
            <a:endParaRPr lang="tr-TR" dirty="0"/>
          </a:p>
        </p:txBody>
      </p:sp>
    </p:spTree>
    <p:extLst>
      <p:ext uri="{BB962C8B-B14F-4D97-AF65-F5344CB8AC3E}">
        <p14:creationId xmlns:p14="http://schemas.microsoft.com/office/powerpoint/2010/main" val="3288369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358910D-A43A-E591-4553-67775E405C00}"/>
              </a:ext>
            </a:extLst>
          </p:cNvPr>
          <p:cNvSpPr>
            <a:spLocks noGrp="1"/>
          </p:cNvSpPr>
          <p:nvPr>
            <p:ph type="title"/>
          </p:nvPr>
        </p:nvSpPr>
        <p:spPr>
          <a:xfrm>
            <a:off x="804421" y="796374"/>
            <a:ext cx="10583158" cy="880027"/>
          </a:xfrm>
        </p:spPr>
        <p:txBody>
          <a:bodyPr>
            <a:normAutofit/>
          </a:bodyPr>
          <a:lstStyle/>
          <a:p>
            <a:pPr>
              <a:lnSpc>
                <a:spcPct val="90000"/>
              </a:lnSpc>
            </a:pPr>
            <a:r>
              <a:rPr lang="tr-TR" sz="3100">
                <a:solidFill>
                  <a:srgbClr val="FFFFFF"/>
                </a:solidFill>
              </a:rPr>
              <a:t>DERS ALMA-BIRAKMA VE ÜST SINIFTAN DERS ALMA</a:t>
            </a:r>
          </a:p>
        </p:txBody>
      </p:sp>
      <p:sp>
        <p:nvSpPr>
          <p:cNvPr id="18"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9"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98B4F38A-0635-A842-FBC3-CFDCF7283E0C}"/>
              </a:ext>
            </a:extLst>
          </p:cNvPr>
          <p:cNvSpPr>
            <a:spLocks noGrp="1"/>
          </p:cNvSpPr>
          <p:nvPr>
            <p:ph idx="1"/>
          </p:nvPr>
        </p:nvSpPr>
        <p:spPr>
          <a:xfrm>
            <a:off x="1" y="2917056"/>
            <a:ext cx="11707367" cy="3940944"/>
          </a:xfrm>
        </p:spPr>
        <p:txBody>
          <a:bodyPr>
            <a:normAutofit/>
          </a:bodyPr>
          <a:lstStyle/>
          <a:p>
            <a:pPr algn="ctr">
              <a:lnSpc>
                <a:spcPct val="90000"/>
              </a:lnSpc>
            </a:pPr>
            <a:r>
              <a:rPr lang="tr-TR" dirty="0" err="1">
                <a:effectLst/>
                <a:latin typeface="TimesNewRomanPSMT"/>
              </a:rPr>
              <a:t>Öğrenci</a:t>
            </a:r>
            <a:r>
              <a:rPr lang="tr-TR" dirty="0">
                <a:effectLst/>
                <a:latin typeface="TimesNewRomanPSMT"/>
              </a:rPr>
              <a:t> yarıyıl </a:t>
            </a:r>
            <a:r>
              <a:rPr lang="tr-TR" dirty="0" err="1">
                <a:effectLst/>
                <a:latin typeface="TimesNewRomanPSMT"/>
              </a:rPr>
              <a:t>başında</a:t>
            </a:r>
            <a:r>
              <a:rPr lang="tr-TR" dirty="0">
                <a:effectLst/>
                <a:latin typeface="TimesNewRomanPSMT"/>
              </a:rPr>
              <a:t> programına </a:t>
            </a:r>
            <a:r>
              <a:rPr lang="tr-TR" dirty="0" err="1">
                <a:effectLst/>
                <a:latin typeface="TimesNewRomanPSMT"/>
              </a:rPr>
              <a:t>öncelikle</a:t>
            </a:r>
            <a:r>
              <a:rPr lang="tr-TR" dirty="0">
                <a:effectLst/>
                <a:latin typeface="TimesNewRomanPSMT"/>
              </a:rPr>
              <a:t> </a:t>
            </a:r>
            <a:r>
              <a:rPr lang="tr-TR" dirty="0" err="1">
                <a:effectLst/>
                <a:latin typeface="TimesNewRomanPSMT"/>
              </a:rPr>
              <a:t>başarısızlığı</a:t>
            </a:r>
            <a:r>
              <a:rPr lang="tr-TR" dirty="0">
                <a:effectLst/>
                <a:latin typeface="TimesNewRomanPSMT"/>
              </a:rPr>
              <a:t> nedeniyle tekrarlamak ve almak zorunda </a:t>
            </a:r>
            <a:r>
              <a:rPr lang="tr-TR" dirty="0" err="1">
                <a:effectLst/>
                <a:latin typeface="TimesNewRomanPSMT"/>
              </a:rPr>
              <a:t>olduğu</a:t>
            </a:r>
            <a:r>
              <a:rPr lang="tr-TR" dirty="0">
                <a:effectLst/>
                <a:latin typeface="TimesNewRomanPSMT"/>
              </a:rPr>
              <a:t> dersleri yazmak zorundadır.</a:t>
            </a:r>
          </a:p>
          <a:p>
            <a:pPr algn="ctr">
              <a:lnSpc>
                <a:spcPct val="90000"/>
              </a:lnSpc>
            </a:pPr>
            <a:r>
              <a:rPr lang="tr-TR" dirty="0">
                <a:latin typeface="TimesNewRomanPSMT"/>
              </a:rPr>
              <a:t>A</a:t>
            </a:r>
            <a:r>
              <a:rPr lang="tr-TR" dirty="0">
                <a:effectLst/>
                <a:latin typeface="TimesNewRomanPSMT"/>
              </a:rPr>
              <a:t>lınan dersleriņ kredi toplamı 24 den </a:t>
            </a:r>
            <a:r>
              <a:rPr lang="tr-TR" dirty="0" err="1">
                <a:effectLst/>
                <a:latin typeface="TimesNewRomanPSMT"/>
              </a:rPr>
              <a:t>çok</a:t>
            </a:r>
            <a:r>
              <a:rPr lang="tr-TR" dirty="0">
                <a:effectLst/>
                <a:latin typeface="TimesNewRomanPSMT"/>
              </a:rPr>
              <a:t> olamaz.</a:t>
            </a:r>
            <a:endParaRPr lang="tr-TR" sz="1500" dirty="0"/>
          </a:p>
        </p:txBody>
      </p:sp>
    </p:spTree>
    <p:extLst>
      <p:ext uri="{BB962C8B-B14F-4D97-AF65-F5344CB8AC3E}">
        <p14:creationId xmlns:p14="http://schemas.microsoft.com/office/powerpoint/2010/main" val="785765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DEA2D20-4F10-0EAE-E6D3-887B5A613A36}"/>
              </a:ext>
            </a:extLst>
          </p:cNvPr>
          <p:cNvSpPr>
            <a:spLocks noGrp="1"/>
          </p:cNvSpPr>
          <p:nvPr>
            <p:ph type="title"/>
          </p:nvPr>
        </p:nvSpPr>
        <p:spPr>
          <a:xfrm>
            <a:off x="804421" y="796374"/>
            <a:ext cx="10583158" cy="880027"/>
          </a:xfrm>
        </p:spPr>
        <p:txBody>
          <a:bodyPr>
            <a:normAutofit/>
          </a:bodyPr>
          <a:lstStyle/>
          <a:p>
            <a:r>
              <a:rPr lang="tr-TR">
                <a:solidFill>
                  <a:srgbClr val="FFFFFF"/>
                </a:solidFill>
              </a:rPr>
              <a:t>ÜSTTEN DERS ALMA </a:t>
            </a:r>
          </a:p>
        </p:txBody>
      </p:sp>
      <p:sp>
        <p:nvSpPr>
          <p:cNvPr id="18"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9"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F9A5D1E6-E6FF-03C2-AB31-9077DC69307F}"/>
              </a:ext>
            </a:extLst>
          </p:cNvPr>
          <p:cNvSpPr>
            <a:spLocks noGrp="1"/>
          </p:cNvSpPr>
          <p:nvPr>
            <p:ph idx="1"/>
          </p:nvPr>
        </p:nvSpPr>
        <p:spPr>
          <a:xfrm>
            <a:off x="1295401" y="2612256"/>
            <a:ext cx="9601196" cy="3263612"/>
          </a:xfrm>
        </p:spPr>
        <p:txBody>
          <a:bodyPr>
            <a:normAutofit/>
          </a:bodyPr>
          <a:lstStyle/>
          <a:p>
            <a:r>
              <a:rPr lang="tr-TR" sz="2800" dirty="0">
                <a:effectLst/>
                <a:latin typeface="TimesNewRomanPSMT"/>
              </a:rPr>
              <a:t>Genel not ortalaması en az 2.50 olan ve alt yarıyıllardan tekrar dersi olmayan </a:t>
            </a:r>
            <a:r>
              <a:rPr lang="tr-TR" sz="2800" dirty="0" err="1">
                <a:effectLst/>
                <a:latin typeface="TimesNewRomanPSMT"/>
              </a:rPr>
              <a:t>öğrenciler</a:t>
            </a:r>
            <a:r>
              <a:rPr lang="tr-TR" sz="2800" dirty="0">
                <a:effectLst/>
                <a:latin typeface="TimesNewRomanPSMT"/>
              </a:rPr>
              <a:t> kredi sınırları </a:t>
            </a:r>
            <a:r>
              <a:rPr lang="tr-TR" sz="2800" dirty="0" err="1">
                <a:effectLst/>
                <a:latin typeface="TimesNewRomanPSMT"/>
              </a:rPr>
              <a:t>içinde</a:t>
            </a:r>
            <a:r>
              <a:rPr lang="tr-TR" sz="2800" dirty="0">
                <a:effectLst/>
                <a:latin typeface="TimesNewRomanPSMT"/>
              </a:rPr>
              <a:t> </a:t>
            </a:r>
            <a:r>
              <a:rPr lang="tr-TR" sz="2800" dirty="0" err="1">
                <a:effectLst/>
                <a:latin typeface="TimesNewRomanPSMT"/>
              </a:rPr>
              <a:t>danışman</a:t>
            </a:r>
            <a:r>
              <a:rPr lang="tr-TR" sz="2800" dirty="0">
                <a:effectLst/>
                <a:latin typeface="TimesNewRomanPSMT"/>
              </a:rPr>
              <a:t> onayıyla </a:t>
            </a:r>
            <a:r>
              <a:rPr lang="tr-TR" sz="2800" dirty="0" err="1">
                <a:effectLst/>
                <a:latin typeface="TimesNewRomanPSMT"/>
              </a:rPr>
              <a:t>ön</a:t>
            </a:r>
            <a:r>
              <a:rPr lang="tr-TR" sz="2800" dirty="0">
                <a:effectLst/>
                <a:latin typeface="TimesNewRomanPSMT"/>
              </a:rPr>
              <a:t> </a:t>
            </a:r>
            <a:r>
              <a:rPr lang="tr-TR" sz="2800" dirty="0" err="1">
                <a:effectLst/>
                <a:latin typeface="TimesNewRomanPSMT"/>
              </a:rPr>
              <a:t>koşullu</a:t>
            </a:r>
            <a:r>
              <a:rPr lang="tr-TR" sz="2800" dirty="0">
                <a:effectLst/>
                <a:latin typeface="TimesNewRomanPSMT"/>
              </a:rPr>
              <a:t> dersler </a:t>
            </a:r>
            <a:r>
              <a:rPr lang="tr-TR" sz="2800" dirty="0" err="1">
                <a:effectLst/>
                <a:latin typeface="TimesNewRomanPSMT"/>
              </a:rPr>
              <a:t>haric</a:t>
            </a:r>
            <a:r>
              <a:rPr lang="tr-TR" sz="2800" dirty="0">
                <a:effectLst/>
                <a:latin typeface="TimesNewRomanPSMT"/>
              </a:rPr>
              <a:t>̧ </a:t>
            </a:r>
            <a:r>
              <a:rPr lang="tr-TR" sz="2800" dirty="0" err="1">
                <a:effectLst/>
                <a:latin typeface="TimesNewRomanPSMT"/>
              </a:rPr>
              <a:t>üst</a:t>
            </a:r>
            <a:r>
              <a:rPr lang="tr-TR" sz="2800" dirty="0">
                <a:effectLst/>
                <a:latin typeface="TimesNewRomanPSMT"/>
              </a:rPr>
              <a:t> sınıftan ders alabilir. </a:t>
            </a:r>
            <a:endParaRPr lang="tr-TR" sz="2800" dirty="0"/>
          </a:p>
          <a:p>
            <a:endParaRPr lang="tr-TR" dirty="0"/>
          </a:p>
        </p:txBody>
      </p:sp>
    </p:spTree>
    <p:extLst>
      <p:ext uri="{BB962C8B-B14F-4D97-AF65-F5344CB8AC3E}">
        <p14:creationId xmlns:p14="http://schemas.microsoft.com/office/powerpoint/2010/main" val="906448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46B0CEBC-DC3B-B60F-C72D-E74FD4D849C2}"/>
              </a:ext>
            </a:extLst>
          </p:cNvPr>
          <p:cNvSpPr>
            <a:spLocks noGrp="1"/>
          </p:cNvSpPr>
          <p:nvPr>
            <p:ph type="title"/>
          </p:nvPr>
        </p:nvSpPr>
        <p:spPr>
          <a:xfrm>
            <a:off x="952108" y="954756"/>
            <a:ext cx="2730414" cy="4946003"/>
          </a:xfrm>
        </p:spPr>
        <p:txBody>
          <a:bodyPr>
            <a:normAutofit/>
          </a:bodyPr>
          <a:lstStyle/>
          <a:p>
            <a:r>
              <a:rPr lang="tr-TR" sz="4100">
                <a:solidFill>
                  <a:srgbClr val="FFFFFF"/>
                </a:solidFill>
              </a:rPr>
              <a:t>DERSTEN ÇEKİLME</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2FE77E38-8F2F-BA13-A501-5C6A2A281FC7}"/>
              </a:ext>
            </a:extLst>
          </p:cNvPr>
          <p:cNvSpPr>
            <a:spLocks noGrp="1"/>
          </p:cNvSpPr>
          <p:nvPr>
            <p:ph idx="1"/>
          </p:nvPr>
        </p:nvSpPr>
        <p:spPr>
          <a:xfrm>
            <a:off x="5140934" y="469900"/>
            <a:ext cx="6746266" cy="5752592"/>
          </a:xfrm>
        </p:spPr>
        <p:txBody>
          <a:bodyPr anchor="ctr">
            <a:normAutofit/>
          </a:bodyPr>
          <a:lstStyle/>
          <a:p>
            <a:pPr>
              <a:lnSpc>
                <a:spcPct val="90000"/>
              </a:lnSpc>
            </a:pPr>
            <a:r>
              <a:rPr lang="tr-TR" sz="2200" dirty="0">
                <a:latin typeface="TimesNewRomanPSMT"/>
              </a:rPr>
              <a:t>Y</a:t>
            </a:r>
            <a:r>
              <a:rPr lang="tr-TR" sz="2200" dirty="0">
                <a:effectLst/>
                <a:latin typeface="TimesNewRomanPSMT"/>
              </a:rPr>
              <a:t>arıyıl </a:t>
            </a:r>
            <a:r>
              <a:rPr lang="tr-TR" sz="2200" dirty="0" err="1">
                <a:effectLst/>
                <a:latin typeface="TimesNewRomanPSMT"/>
              </a:rPr>
              <a:t>başından</a:t>
            </a:r>
            <a:r>
              <a:rPr lang="tr-TR" sz="2200" dirty="0">
                <a:effectLst/>
                <a:latin typeface="TimesNewRomanPSMT"/>
              </a:rPr>
              <a:t> itibaren ilk yedi hafta </a:t>
            </a:r>
            <a:r>
              <a:rPr lang="tr-TR" sz="2200" dirty="0" err="1">
                <a:effectLst/>
                <a:latin typeface="TimesNewRomanPSMT"/>
              </a:rPr>
              <a:t>içinde</a:t>
            </a:r>
            <a:r>
              <a:rPr lang="tr-TR" sz="2200" dirty="0">
                <a:effectLst/>
                <a:latin typeface="TimesNewRomanPSMT"/>
              </a:rPr>
              <a:t>, dersten </a:t>
            </a:r>
            <a:r>
              <a:rPr lang="tr-TR" sz="2200" dirty="0" err="1">
                <a:effectLst/>
                <a:latin typeface="TimesNewRomanPSMT"/>
              </a:rPr>
              <a:t>çekilmesine</a:t>
            </a:r>
            <a:r>
              <a:rPr lang="tr-TR" sz="2200" dirty="0">
                <a:effectLst/>
                <a:latin typeface="TimesNewRomanPSMT"/>
              </a:rPr>
              <a:t> izin verilebilir. </a:t>
            </a:r>
          </a:p>
          <a:p>
            <a:pPr>
              <a:lnSpc>
                <a:spcPct val="90000"/>
              </a:lnSpc>
            </a:pPr>
            <a:r>
              <a:rPr lang="tr-TR" sz="2200" u="sng" dirty="0" err="1">
                <a:effectLst/>
                <a:latin typeface="TimesNewRomanPSMT"/>
              </a:rPr>
              <a:t>Öğrenciler</a:t>
            </a:r>
            <a:r>
              <a:rPr lang="tr-TR" sz="2200" u="sng" dirty="0">
                <a:effectLst/>
                <a:latin typeface="TimesNewRomanPSMT"/>
              </a:rPr>
              <a:t> programlarının ilk yılında derslerden </a:t>
            </a:r>
            <a:r>
              <a:rPr lang="tr-TR" sz="2200" u="sng" dirty="0" err="1">
                <a:effectLst/>
                <a:latin typeface="TimesNewRomanPSMT"/>
              </a:rPr>
              <a:t>çekilemezler</a:t>
            </a:r>
            <a:r>
              <a:rPr lang="tr-TR" sz="2200" u="sng" dirty="0">
                <a:effectLst/>
                <a:latin typeface="TimesNewRomanPSMT"/>
              </a:rPr>
              <a:t>. </a:t>
            </a:r>
            <a:endParaRPr lang="tr-TR" sz="2200" u="sng" dirty="0"/>
          </a:p>
          <a:p>
            <a:pPr>
              <a:lnSpc>
                <a:spcPct val="90000"/>
              </a:lnSpc>
            </a:pPr>
            <a:r>
              <a:rPr lang="tr-TR" sz="2200" u="sng" dirty="0">
                <a:effectLst/>
                <a:latin typeface="TimesNewRomanPSMT"/>
              </a:rPr>
              <a:t>Bir </a:t>
            </a:r>
            <a:r>
              <a:rPr lang="tr-TR" sz="2200" u="sng" dirty="0" err="1">
                <a:effectLst/>
                <a:latin typeface="TimesNewRomanPSMT"/>
              </a:rPr>
              <a:t>öğrenci</a:t>
            </a:r>
            <a:r>
              <a:rPr lang="tr-TR" sz="2200" u="sng" dirty="0">
                <a:effectLst/>
                <a:latin typeface="TimesNewRomanPSMT"/>
              </a:rPr>
              <a:t> (NA), (FF) veya (FD) notları ile daha </a:t>
            </a:r>
            <a:r>
              <a:rPr lang="tr-TR" sz="2200" u="sng" dirty="0" err="1">
                <a:effectLst/>
                <a:latin typeface="TimesNewRomanPSMT"/>
              </a:rPr>
              <a:t>önce</a:t>
            </a:r>
            <a:r>
              <a:rPr lang="tr-TR" sz="2200" u="sng" dirty="0">
                <a:effectLst/>
                <a:latin typeface="TimesNewRomanPSMT"/>
              </a:rPr>
              <a:t> </a:t>
            </a:r>
            <a:r>
              <a:rPr lang="tr-TR" sz="2200" u="sng" dirty="0" err="1">
                <a:effectLst/>
                <a:latin typeface="TimesNewRomanPSMT"/>
              </a:rPr>
              <a:t>başarısız</a:t>
            </a:r>
            <a:r>
              <a:rPr lang="tr-TR" sz="2200" u="sng" dirty="0">
                <a:effectLst/>
                <a:latin typeface="TimesNewRomanPSMT"/>
              </a:rPr>
              <a:t> </a:t>
            </a:r>
            <a:r>
              <a:rPr lang="tr-TR" sz="2200" u="sng" dirty="0" err="1">
                <a:effectLst/>
                <a:latin typeface="TimesNewRomanPSMT"/>
              </a:rPr>
              <a:t>olduğu</a:t>
            </a:r>
            <a:r>
              <a:rPr lang="tr-TR" sz="2200" u="sng" dirty="0">
                <a:effectLst/>
                <a:latin typeface="TimesNewRomanPSMT"/>
              </a:rPr>
              <a:t> ve tekrarlamak zorunda </a:t>
            </a:r>
            <a:r>
              <a:rPr lang="tr-TR" sz="2200" u="sng" dirty="0" err="1">
                <a:effectLst/>
                <a:latin typeface="TimesNewRomanPSMT"/>
              </a:rPr>
              <a:t>olduğu</a:t>
            </a:r>
            <a:r>
              <a:rPr lang="tr-TR" sz="2200" u="sng" dirty="0">
                <a:effectLst/>
                <a:latin typeface="TimesNewRomanPSMT"/>
              </a:rPr>
              <a:t> derslerden </a:t>
            </a:r>
            <a:r>
              <a:rPr lang="tr-TR" sz="2200" u="sng" dirty="0" err="1">
                <a:effectLst/>
                <a:latin typeface="TimesNewRomanPSMT"/>
              </a:rPr>
              <a:t>çekilemez</a:t>
            </a:r>
            <a:r>
              <a:rPr lang="tr-TR" sz="2200" u="sng" dirty="0">
                <a:effectLst/>
                <a:latin typeface="TimesNewRomanPSMT"/>
              </a:rPr>
              <a:t>. </a:t>
            </a:r>
            <a:endParaRPr lang="tr-TR" sz="2200" u="sng" dirty="0"/>
          </a:p>
          <a:p>
            <a:pPr>
              <a:lnSpc>
                <a:spcPct val="90000"/>
              </a:lnSpc>
            </a:pPr>
            <a:r>
              <a:rPr lang="tr-TR" sz="2200" dirty="0">
                <a:effectLst/>
                <a:latin typeface="TimesNewRomanPSMT"/>
              </a:rPr>
              <a:t>Bir </a:t>
            </a:r>
            <a:r>
              <a:rPr lang="tr-TR" sz="2200" dirty="0" err="1">
                <a:effectLst/>
                <a:latin typeface="TimesNewRomanPSMT"/>
              </a:rPr>
              <a:t>öğrenciye</a:t>
            </a:r>
            <a:r>
              <a:rPr lang="tr-TR" sz="2200" dirty="0">
                <a:effectLst/>
                <a:latin typeface="TimesNewRomanPSMT"/>
              </a:rPr>
              <a:t> ; bir </a:t>
            </a:r>
            <a:r>
              <a:rPr lang="tr-TR" sz="2200" dirty="0" err="1">
                <a:effectLst/>
                <a:latin typeface="TimesNewRomanPSMT"/>
              </a:rPr>
              <a:t>dönemde</a:t>
            </a:r>
            <a:r>
              <a:rPr lang="tr-TR" sz="2200" dirty="0">
                <a:effectLst/>
                <a:latin typeface="TimesNewRomanPSMT"/>
              </a:rPr>
              <a:t> en </a:t>
            </a:r>
            <a:r>
              <a:rPr lang="tr-TR" sz="2200" dirty="0" err="1">
                <a:effectLst/>
                <a:latin typeface="TimesNewRomanPSMT"/>
              </a:rPr>
              <a:t>çok</a:t>
            </a:r>
            <a:r>
              <a:rPr lang="tr-TR" sz="2200" dirty="0">
                <a:effectLst/>
                <a:latin typeface="TimesNewRomanPSMT"/>
              </a:rPr>
              <a:t> bir dersten</a:t>
            </a:r>
          </a:p>
          <a:p>
            <a:pPr>
              <a:lnSpc>
                <a:spcPct val="90000"/>
              </a:lnSpc>
            </a:pPr>
            <a:r>
              <a:rPr lang="tr-TR" sz="2200" dirty="0">
                <a:effectLst/>
                <a:latin typeface="TimesNewRomanPSMT"/>
              </a:rPr>
              <a:t>lisans </a:t>
            </a:r>
            <a:r>
              <a:rPr lang="tr-TR" sz="2200" dirty="0" err="1">
                <a:effectLst/>
                <a:latin typeface="TimesNewRomanPSMT"/>
              </a:rPr>
              <a:t>öğrenimi</a:t>
            </a:r>
            <a:r>
              <a:rPr lang="tr-TR" sz="2200" dirty="0">
                <a:effectLst/>
                <a:latin typeface="TimesNewRomanPSMT"/>
              </a:rPr>
              <a:t> boyunca en </a:t>
            </a:r>
            <a:r>
              <a:rPr lang="tr-TR" sz="2200" dirty="0" err="1">
                <a:effectLst/>
                <a:latin typeface="TimesNewRomanPSMT"/>
              </a:rPr>
              <a:t>çok</a:t>
            </a:r>
            <a:r>
              <a:rPr lang="tr-TR" sz="2200" dirty="0">
                <a:effectLst/>
                <a:latin typeface="TimesNewRomanPSMT"/>
              </a:rPr>
              <a:t> iki</a:t>
            </a:r>
            <a:r>
              <a:rPr lang="tr-TR" sz="2200" dirty="0">
                <a:latin typeface="TimesNewRomanPSMT"/>
              </a:rPr>
              <a:t> </a:t>
            </a:r>
            <a:r>
              <a:rPr lang="tr-TR" sz="2200" dirty="0">
                <a:effectLst/>
                <a:latin typeface="TimesNewRomanPSMT"/>
              </a:rPr>
              <a:t>dersten </a:t>
            </a:r>
            <a:r>
              <a:rPr lang="tr-TR" sz="2200" dirty="0" err="1">
                <a:effectLst/>
                <a:latin typeface="TimesNewRomanPSMT"/>
              </a:rPr>
              <a:t>çekilme</a:t>
            </a:r>
            <a:r>
              <a:rPr lang="tr-TR" sz="2200" dirty="0">
                <a:effectLst/>
                <a:latin typeface="TimesNewRomanPSMT"/>
              </a:rPr>
              <a:t> izni verilebilir. </a:t>
            </a:r>
          </a:p>
          <a:p>
            <a:pPr>
              <a:lnSpc>
                <a:spcPct val="90000"/>
              </a:lnSpc>
            </a:pPr>
            <a:r>
              <a:rPr lang="tr-TR" sz="2200" dirty="0">
                <a:effectLst/>
                <a:latin typeface="TimesNewRomanPSMT"/>
              </a:rPr>
              <a:t>Bir zorunlu dersten </a:t>
            </a:r>
            <a:r>
              <a:rPr lang="tr-TR" sz="2200" dirty="0" err="1">
                <a:effectLst/>
                <a:latin typeface="TimesNewRomanPSMT"/>
              </a:rPr>
              <a:t>çekilen</a:t>
            </a:r>
            <a:r>
              <a:rPr lang="tr-TR" sz="2200" dirty="0">
                <a:effectLst/>
                <a:latin typeface="TimesNewRomanPSMT"/>
              </a:rPr>
              <a:t> </a:t>
            </a:r>
            <a:r>
              <a:rPr lang="tr-TR" sz="2200" dirty="0" err="1">
                <a:effectLst/>
                <a:latin typeface="TimesNewRomanPSMT"/>
              </a:rPr>
              <a:t>öğrenci</a:t>
            </a:r>
            <a:r>
              <a:rPr lang="tr-TR" sz="2200" dirty="0">
                <a:effectLst/>
                <a:latin typeface="TimesNewRomanPSMT"/>
              </a:rPr>
              <a:t>, o dersi </a:t>
            </a:r>
            <a:r>
              <a:rPr lang="tr-TR" sz="2200" dirty="0" err="1">
                <a:effectLst/>
                <a:latin typeface="TimesNewRomanPSMT"/>
              </a:rPr>
              <a:t>verildiği</a:t>
            </a:r>
            <a:r>
              <a:rPr lang="tr-TR" sz="2200" dirty="0">
                <a:effectLst/>
                <a:latin typeface="TimesNewRomanPSMT"/>
              </a:rPr>
              <a:t> ilk yarıyılda almak zorundadı</a:t>
            </a:r>
            <a:r>
              <a:rPr lang="tr-TR" sz="2200" dirty="0">
                <a:latin typeface="TimesNewRomanPSMT"/>
              </a:rPr>
              <a:t>r.</a:t>
            </a:r>
            <a:endParaRPr lang="tr-TR" sz="2200" dirty="0"/>
          </a:p>
          <a:p>
            <a:pPr>
              <a:lnSpc>
                <a:spcPct val="90000"/>
              </a:lnSpc>
            </a:pPr>
            <a:endParaRPr lang="tr-TR" sz="2200" dirty="0"/>
          </a:p>
        </p:txBody>
      </p:sp>
    </p:spTree>
    <p:extLst>
      <p:ext uri="{BB962C8B-B14F-4D97-AF65-F5344CB8AC3E}">
        <p14:creationId xmlns:p14="http://schemas.microsoft.com/office/powerpoint/2010/main" val="1343019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67D9EA5-34A5-417F-954D-E0589B4077EB}"/>
              </a:ext>
            </a:extLst>
          </p:cNvPr>
          <p:cNvSpPr>
            <a:spLocks noGrp="1"/>
          </p:cNvSpPr>
          <p:nvPr>
            <p:ph type="title"/>
          </p:nvPr>
        </p:nvSpPr>
        <p:spPr>
          <a:xfrm>
            <a:off x="804421" y="796374"/>
            <a:ext cx="10583158" cy="880027"/>
          </a:xfrm>
        </p:spPr>
        <p:txBody>
          <a:bodyPr>
            <a:normAutofit/>
          </a:bodyPr>
          <a:lstStyle/>
          <a:p>
            <a:r>
              <a:rPr lang="tr-TR">
                <a:solidFill>
                  <a:srgbClr val="FFFFFF"/>
                </a:solidFill>
              </a:rPr>
              <a:t>DERSLERE DEVAM</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B4D50A6-B52C-CF50-5F9A-BDE4365D7620}"/>
              </a:ext>
            </a:extLst>
          </p:cNvPr>
          <p:cNvSpPr>
            <a:spLocks noGrp="1"/>
          </p:cNvSpPr>
          <p:nvPr>
            <p:ph idx="1"/>
          </p:nvPr>
        </p:nvSpPr>
        <p:spPr>
          <a:xfrm>
            <a:off x="1295401" y="2612256"/>
            <a:ext cx="9601196" cy="3263612"/>
          </a:xfrm>
        </p:spPr>
        <p:txBody>
          <a:bodyPr>
            <a:normAutofit/>
          </a:bodyPr>
          <a:lstStyle/>
          <a:p>
            <a:r>
              <a:rPr lang="tr-TR" u="sng" dirty="0">
                <a:effectLst/>
                <a:latin typeface="TimesNewRomanPSMT"/>
              </a:rPr>
              <a:t>Derslere ve uygulamalara devam zorunludur. </a:t>
            </a:r>
          </a:p>
          <a:p>
            <a:r>
              <a:rPr lang="tr-TR" u="sng" dirty="0">
                <a:effectLst/>
                <a:latin typeface="TimesNewRomanPSMT"/>
              </a:rPr>
              <a:t>Teorik saatlerin %30’undan, uygulama saatlerinin de %20’sinden fazlasına katılmayan </a:t>
            </a:r>
            <a:r>
              <a:rPr lang="tr-TR" u="sng" dirty="0" err="1">
                <a:effectLst/>
                <a:latin typeface="TimesNewRomanPSMT"/>
              </a:rPr>
              <a:t>öğrenci</a:t>
            </a:r>
            <a:r>
              <a:rPr lang="tr-TR" u="sng" dirty="0">
                <a:effectLst/>
                <a:latin typeface="TimesNewRomanPSMT"/>
              </a:rPr>
              <a:t> o dersin genel sınavına alınmaz ve (NA) notu verilir.</a:t>
            </a:r>
          </a:p>
          <a:p>
            <a:pPr marL="0" indent="0">
              <a:buNone/>
            </a:pPr>
            <a:endParaRPr lang="tr-TR" dirty="0"/>
          </a:p>
        </p:txBody>
      </p:sp>
      <p:sp>
        <p:nvSpPr>
          <p:cNvPr id="4" name="5 Köşeli Yıldız 3">
            <a:extLst>
              <a:ext uri="{FF2B5EF4-FFF2-40B4-BE49-F238E27FC236}">
                <a16:creationId xmlns:a16="http://schemas.microsoft.com/office/drawing/2014/main" id="{92763923-7D03-7EFD-E8E9-C8C34973ADA2}"/>
              </a:ext>
            </a:extLst>
          </p:cNvPr>
          <p:cNvSpPr/>
          <p:nvPr/>
        </p:nvSpPr>
        <p:spPr>
          <a:xfrm>
            <a:off x="4393870" y="4343951"/>
            <a:ext cx="2363189" cy="1717675"/>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574347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34C07F4-B5F5-75FC-8DF1-FC4620A190E7}"/>
              </a:ext>
            </a:extLst>
          </p:cNvPr>
          <p:cNvSpPr>
            <a:spLocks noGrp="1"/>
          </p:cNvSpPr>
          <p:nvPr>
            <p:ph type="title"/>
          </p:nvPr>
        </p:nvSpPr>
        <p:spPr>
          <a:xfrm>
            <a:off x="804421" y="796374"/>
            <a:ext cx="10583158" cy="880027"/>
          </a:xfrm>
        </p:spPr>
        <p:txBody>
          <a:bodyPr>
            <a:normAutofit/>
          </a:bodyPr>
          <a:lstStyle/>
          <a:p>
            <a:r>
              <a:rPr lang="tr-TR">
                <a:solidFill>
                  <a:srgbClr val="FFFFFF"/>
                </a:solidFill>
              </a:rPr>
              <a:t>DERS MUAFİYETİ</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98658CD-17EB-0FB8-C955-1FFA94EE0A57}"/>
              </a:ext>
            </a:extLst>
          </p:cNvPr>
          <p:cNvSpPr>
            <a:spLocks noGrp="1"/>
          </p:cNvSpPr>
          <p:nvPr>
            <p:ph idx="1"/>
          </p:nvPr>
        </p:nvSpPr>
        <p:spPr>
          <a:xfrm>
            <a:off x="650747" y="2612255"/>
            <a:ext cx="10245850" cy="3597367"/>
          </a:xfrm>
        </p:spPr>
        <p:txBody>
          <a:bodyPr>
            <a:normAutofit/>
          </a:bodyPr>
          <a:lstStyle/>
          <a:p>
            <a:r>
              <a:rPr lang="tr-TR" dirty="0" err="1">
                <a:effectLst/>
                <a:latin typeface="TimesNewRomanPSMT"/>
              </a:rPr>
              <a:t>Fakülte</a:t>
            </a:r>
            <a:r>
              <a:rPr lang="tr-TR" dirty="0">
                <a:effectLst/>
                <a:latin typeface="TimesNewRomanPSMT"/>
              </a:rPr>
              <a:t>/</a:t>
            </a:r>
            <a:r>
              <a:rPr lang="tr-TR" dirty="0" err="1">
                <a:effectLst/>
                <a:latin typeface="TimesNewRomanPSMT"/>
              </a:rPr>
              <a:t>yüksekokula</a:t>
            </a:r>
            <a:r>
              <a:rPr lang="tr-TR" dirty="0">
                <a:effectLst/>
                <a:latin typeface="TimesNewRomanPSMT"/>
              </a:rPr>
              <a:t> ilk kez kayıt yaptıran </a:t>
            </a:r>
            <a:r>
              <a:rPr lang="tr-TR" dirty="0" err="1">
                <a:effectLst/>
                <a:latin typeface="TimesNewRomanPSMT"/>
              </a:rPr>
              <a:t>öğrenci</a:t>
            </a:r>
            <a:r>
              <a:rPr lang="tr-TR" dirty="0">
                <a:effectLst/>
                <a:latin typeface="TimesNewRomanPSMT"/>
              </a:rPr>
              <a:t>, daha </a:t>
            </a:r>
            <a:r>
              <a:rPr lang="tr-TR" dirty="0" err="1">
                <a:effectLst/>
                <a:latin typeface="TimesNewRomanPSMT"/>
              </a:rPr>
              <a:t>önce</a:t>
            </a:r>
            <a:r>
              <a:rPr lang="tr-TR" dirty="0">
                <a:effectLst/>
                <a:latin typeface="TimesNewRomanPSMT"/>
              </a:rPr>
              <a:t> </a:t>
            </a:r>
            <a:r>
              <a:rPr lang="tr-TR" dirty="0" err="1">
                <a:effectLst/>
                <a:latin typeface="TimesNewRomanPSMT"/>
              </a:rPr>
              <a:t>öğrenim</a:t>
            </a:r>
            <a:r>
              <a:rPr lang="tr-TR" dirty="0">
                <a:effectLst/>
                <a:latin typeface="TimesNewRomanPSMT"/>
              </a:rPr>
              <a:t> </a:t>
            </a:r>
            <a:r>
              <a:rPr lang="tr-TR" dirty="0" err="1">
                <a:effectLst/>
                <a:latin typeface="TimesNewRomanPSMT"/>
              </a:rPr>
              <a:t>gördüğu</a:t>
            </a:r>
            <a:r>
              <a:rPr lang="tr-TR" dirty="0">
                <a:effectLst/>
                <a:latin typeface="TimesNewRomanPSMT"/>
              </a:rPr>
              <a:t>̈ </a:t>
            </a:r>
            <a:r>
              <a:rPr lang="tr-TR" dirty="0" err="1">
                <a:effectLst/>
                <a:latin typeface="TimesNewRomanPSMT"/>
              </a:rPr>
              <a:t>yükseköğretim</a:t>
            </a:r>
            <a:r>
              <a:rPr lang="tr-TR" dirty="0">
                <a:effectLst/>
                <a:latin typeface="TimesNewRomanPSMT"/>
              </a:rPr>
              <a:t> kurumlarında </a:t>
            </a:r>
            <a:r>
              <a:rPr lang="tr-TR" dirty="0" err="1">
                <a:effectLst/>
                <a:latin typeface="TimesNewRomanPSMT"/>
              </a:rPr>
              <a:t>aldığı</a:t>
            </a:r>
            <a:r>
              <a:rPr lang="tr-TR" dirty="0">
                <a:effectLst/>
                <a:latin typeface="TimesNewRomanPSMT"/>
              </a:rPr>
              <a:t> ve </a:t>
            </a:r>
            <a:r>
              <a:rPr lang="tr-TR" dirty="0" err="1">
                <a:effectLst/>
                <a:latin typeface="TimesNewRomanPSMT"/>
              </a:rPr>
              <a:t>başarılı</a:t>
            </a:r>
            <a:r>
              <a:rPr lang="tr-TR" dirty="0">
                <a:effectLst/>
                <a:latin typeface="TimesNewRomanPSMT"/>
              </a:rPr>
              <a:t> </a:t>
            </a:r>
            <a:r>
              <a:rPr lang="tr-TR" dirty="0" err="1">
                <a:effectLst/>
                <a:latin typeface="TimesNewRomanPSMT"/>
              </a:rPr>
              <a:t>olduğu</a:t>
            </a:r>
            <a:r>
              <a:rPr lang="tr-TR" dirty="0">
                <a:effectLst/>
                <a:latin typeface="TimesNewRomanPSMT"/>
              </a:rPr>
              <a:t> derslerden muaf olmak </a:t>
            </a:r>
            <a:r>
              <a:rPr lang="tr-TR" dirty="0" err="1">
                <a:effectLst/>
                <a:latin typeface="TimesNewRomanPSMT"/>
              </a:rPr>
              <a:t>için</a:t>
            </a:r>
            <a:r>
              <a:rPr lang="tr-TR" dirty="0">
                <a:effectLst/>
                <a:latin typeface="TimesNewRomanPSMT"/>
              </a:rPr>
              <a:t> kayıt </a:t>
            </a:r>
            <a:r>
              <a:rPr lang="tr-TR" dirty="0" err="1">
                <a:effectLst/>
                <a:latin typeface="TimesNewRomanPSMT"/>
              </a:rPr>
              <a:t>yaptırdığı</a:t>
            </a:r>
            <a:r>
              <a:rPr lang="tr-TR" dirty="0">
                <a:effectLst/>
                <a:latin typeface="TimesNewRomanPSMT"/>
              </a:rPr>
              <a:t> </a:t>
            </a:r>
            <a:r>
              <a:rPr lang="tr-TR" dirty="0" err="1">
                <a:effectLst/>
                <a:latin typeface="TimesNewRomanPSMT"/>
              </a:rPr>
              <a:t>öğretim</a:t>
            </a:r>
            <a:r>
              <a:rPr lang="tr-TR" dirty="0">
                <a:effectLst/>
                <a:latin typeface="TimesNewRomanPSMT"/>
              </a:rPr>
              <a:t> yılının/yarıyılın </a:t>
            </a:r>
            <a:r>
              <a:rPr lang="tr-TR" dirty="0" err="1">
                <a:effectLst/>
                <a:latin typeface="TimesNewRomanPSMT"/>
              </a:rPr>
              <a:t>başlamasından</a:t>
            </a:r>
            <a:r>
              <a:rPr lang="tr-TR" dirty="0">
                <a:effectLst/>
                <a:latin typeface="TimesNewRomanPSMT"/>
              </a:rPr>
              <a:t> itibaren en </a:t>
            </a:r>
            <a:r>
              <a:rPr lang="tr-TR" dirty="0" err="1">
                <a:effectLst/>
                <a:latin typeface="TimesNewRomanPSMT"/>
              </a:rPr>
              <a:t>gec</a:t>
            </a:r>
            <a:r>
              <a:rPr lang="tr-TR" dirty="0">
                <a:effectLst/>
                <a:latin typeface="TimesNewRomanPSMT"/>
              </a:rPr>
              <a:t>̧ 15(</a:t>
            </a:r>
            <a:r>
              <a:rPr lang="tr-TR" dirty="0" err="1">
                <a:effectLst/>
                <a:latin typeface="TimesNewRomanPSMT"/>
              </a:rPr>
              <a:t>onbes</a:t>
            </a:r>
            <a:r>
              <a:rPr lang="tr-TR" dirty="0">
                <a:effectLst/>
                <a:latin typeface="TimesNewRomanPSMT"/>
              </a:rPr>
              <a:t>̧) iş </a:t>
            </a:r>
            <a:r>
              <a:rPr lang="tr-TR" dirty="0" err="1">
                <a:effectLst/>
                <a:latin typeface="TimesNewRomanPSMT"/>
              </a:rPr>
              <a:t>günu</a:t>
            </a:r>
            <a:r>
              <a:rPr lang="tr-TR" dirty="0">
                <a:effectLst/>
                <a:latin typeface="TimesNewRomanPSMT"/>
              </a:rPr>
              <a:t>̈ </a:t>
            </a:r>
            <a:r>
              <a:rPr lang="tr-TR" dirty="0" err="1">
                <a:effectLst/>
                <a:latin typeface="TimesNewRomanPSMT"/>
              </a:rPr>
              <a:t>içinde</a:t>
            </a:r>
            <a:r>
              <a:rPr lang="tr-TR" dirty="0">
                <a:effectLst/>
                <a:latin typeface="TimesNewRomanPSMT"/>
              </a:rPr>
              <a:t> ilgili </a:t>
            </a:r>
            <a:r>
              <a:rPr lang="tr-TR" dirty="0" err="1">
                <a:effectLst/>
                <a:latin typeface="TimesNewRomanPSMT"/>
              </a:rPr>
              <a:t>yönetim</a:t>
            </a:r>
            <a:r>
              <a:rPr lang="tr-TR" dirty="0">
                <a:effectLst/>
                <a:latin typeface="TimesNewRomanPSMT"/>
              </a:rPr>
              <a:t> kuruluna </a:t>
            </a:r>
            <a:r>
              <a:rPr lang="tr-TR" dirty="0" err="1">
                <a:effectLst/>
                <a:latin typeface="TimesNewRomanPSMT"/>
              </a:rPr>
              <a:t>başvurabilir</a:t>
            </a:r>
            <a:r>
              <a:rPr lang="tr-TR" dirty="0">
                <a:effectLst/>
                <a:latin typeface="TimesNewRomanPSMT"/>
              </a:rPr>
              <a:t>.</a:t>
            </a:r>
          </a:p>
          <a:p>
            <a:r>
              <a:rPr lang="tr-TR" dirty="0" err="1">
                <a:effectLst/>
                <a:latin typeface="TimesNewRomanPSMT"/>
              </a:rPr>
              <a:t>Öğrencinin</a:t>
            </a:r>
            <a:r>
              <a:rPr lang="tr-TR" dirty="0">
                <a:effectLst/>
                <a:latin typeface="TimesNewRomanPSMT"/>
              </a:rPr>
              <a:t> muaf </a:t>
            </a:r>
            <a:r>
              <a:rPr lang="tr-TR" dirty="0" err="1">
                <a:effectLst/>
                <a:latin typeface="TimesNewRomanPSMT"/>
              </a:rPr>
              <a:t>sayıldığı</a:t>
            </a:r>
            <a:r>
              <a:rPr lang="tr-TR" dirty="0">
                <a:effectLst/>
                <a:latin typeface="TimesNewRomanPSMT"/>
              </a:rPr>
              <a:t> derslerden </a:t>
            </a:r>
            <a:r>
              <a:rPr lang="tr-TR" dirty="0" err="1">
                <a:effectLst/>
                <a:latin typeface="TimesNewRomanPSMT"/>
              </a:rPr>
              <a:t>aldığı</a:t>
            </a:r>
            <a:r>
              <a:rPr lang="tr-TR" dirty="0">
                <a:effectLst/>
                <a:latin typeface="TimesNewRomanPSMT"/>
              </a:rPr>
              <a:t> notlar, </a:t>
            </a:r>
            <a:r>
              <a:rPr lang="tr-TR" dirty="0" err="1">
                <a:effectLst/>
                <a:latin typeface="TimesNewRomanPSMT"/>
              </a:rPr>
              <a:t>öğrencinin</a:t>
            </a:r>
            <a:r>
              <a:rPr lang="tr-TR" dirty="0">
                <a:effectLst/>
                <a:latin typeface="TimesNewRomanPSMT"/>
              </a:rPr>
              <a:t> transkriptinde </a:t>
            </a:r>
            <a:r>
              <a:rPr lang="tr-TR" dirty="0" err="1">
                <a:effectLst/>
                <a:latin typeface="TimesNewRomanPSMT"/>
              </a:rPr>
              <a:t>gösterilerek</a:t>
            </a:r>
            <a:r>
              <a:rPr lang="tr-TR" dirty="0">
                <a:effectLst/>
                <a:latin typeface="TimesNewRomanPSMT"/>
              </a:rPr>
              <a:t> genel </a:t>
            </a:r>
            <a:r>
              <a:rPr lang="tr-TR" dirty="0" err="1">
                <a:effectLst/>
                <a:latin typeface="TimesNewRomanPSMT"/>
              </a:rPr>
              <a:t>ağırlıklı</a:t>
            </a:r>
            <a:r>
              <a:rPr lang="tr-TR" dirty="0">
                <a:effectLst/>
                <a:latin typeface="TimesNewRomanPSMT"/>
              </a:rPr>
              <a:t> ortalama hesabında </a:t>
            </a:r>
            <a:r>
              <a:rPr lang="tr-TR" dirty="0" err="1">
                <a:effectLst/>
                <a:latin typeface="TimesNewRomanPSMT"/>
              </a:rPr>
              <a:t>değerlendirmeye</a:t>
            </a:r>
            <a:r>
              <a:rPr lang="tr-TR" dirty="0">
                <a:effectLst/>
                <a:latin typeface="TimesNewRomanPSMT"/>
              </a:rPr>
              <a:t> alınır. </a:t>
            </a:r>
            <a:endParaRPr lang="tr-TR" dirty="0"/>
          </a:p>
          <a:p>
            <a:endParaRPr lang="tr-TR" sz="2200" dirty="0"/>
          </a:p>
        </p:txBody>
      </p:sp>
    </p:spTree>
    <p:extLst>
      <p:ext uri="{BB962C8B-B14F-4D97-AF65-F5344CB8AC3E}">
        <p14:creationId xmlns:p14="http://schemas.microsoft.com/office/powerpoint/2010/main" val="3441681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7386C7C-8E60-8F8D-3344-BE8898F12669}"/>
              </a:ext>
            </a:extLst>
          </p:cNvPr>
          <p:cNvSpPr>
            <a:spLocks noGrp="1"/>
          </p:cNvSpPr>
          <p:nvPr>
            <p:ph type="title"/>
          </p:nvPr>
        </p:nvSpPr>
        <p:spPr>
          <a:xfrm>
            <a:off x="804421" y="796374"/>
            <a:ext cx="10583158" cy="880027"/>
          </a:xfrm>
        </p:spPr>
        <p:txBody>
          <a:bodyPr>
            <a:normAutofit/>
          </a:bodyPr>
          <a:lstStyle/>
          <a:p>
            <a:r>
              <a:rPr lang="tr-TR">
                <a:solidFill>
                  <a:srgbClr val="FFFFFF"/>
                </a:solidFill>
              </a:rPr>
              <a:t>DEĞİŞİM PROGRAMLARI</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2A117434-2B98-9393-1F1D-46EB89FCC470}"/>
              </a:ext>
            </a:extLst>
          </p:cNvPr>
          <p:cNvSpPr>
            <a:spLocks noGrp="1"/>
          </p:cNvSpPr>
          <p:nvPr>
            <p:ph idx="1"/>
          </p:nvPr>
        </p:nvSpPr>
        <p:spPr>
          <a:xfrm>
            <a:off x="484631" y="2776001"/>
            <a:ext cx="10411966" cy="4245744"/>
          </a:xfrm>
        </p:spPr>
        <p:txBody>
          <a:bodyPr>
            <a:normAutofit/>
          </a:bodyPr>
          <a:lstStyle/>
          <a:p>
            <a:pPr>
              <a:lnSpc>
                <a:spcPct val="90000"/>
              </a:lnSpc>
            </a:pPr>
            <a:r>
              <a:rPr lang="tr-TR" dirty="0">
                <a:effectLst/>
                <a:latin typeface="TimesNewRomanPSMT"/>
              </a:rPr>
              <a:t>Bu programlar </a:t>
            </a:r>
            <a:r>
              <a:rPr lang="tr-TR" dirty="0" err="1">
                <a:effectLst/>
                <a:latin typeface="TimesNewRomanPSMT"/>
              </a:rPr>
              <a:t>çerçevesinde</a:t>
            </a:r>
            <a:r>
              <a:rPr lang="tr-TR" dirty="0">
                <a:effectLst/>
                <a:latin typeface="TimesNewRomanPSMT"/>
              </a:rPr>
              <a:t> </a:t>
            </a:r>
            <a:r>
              <a:rPr lang="tr-TR" dirty="0" err="1">
                <a:effectLst/>
                <a:latin typeface="TimesNewRomanPSMT"/>
              </a:rPr>
              <a:t>öğrenciler</a:t>
            </a:r>
            <a:r>
              <a:rPr lang="tr-TR" dirty="0">
                <a:effectLst/>
                <a:latin typeface="TimesNewRomanPSMT"/>
              </a:rPr>
              <a:t> bir veya iki yarıyıl yurt </a:t>
            </a:r>
            <a:r>
              <a:rPr lang="tr-TR" dirty="0" err="1">
                <a:effectLst/>
                <a:latin typeface="TimesNewRomanPSMT"/>
              </a:rPr>
              <a:t>içi</a:t>
            </a:r>
            <a:r>
              <a:rPr lang="tr-TR" dirty="0">
                <a:effectLst/>
                <a:latin typeface="TimesNewRomanPSMT"/>
              </a:rPr>
              <a:t> veya yurt </a:t>
            </a:r>
            <a:r>
              <a:rPr lang="tr-TR" dirty="0" err="1">
                <a:effectLst/>
                <a:latin typeface="TimesNewRomanPSMT"/>
              </a:rPr>
              <a:t>dışındaki</a:t>
            </a:r>
            <a:r>
              <a:rPr lang="tr-TR" dirty="0">
                <a:effectLst/>
                <a:latin typeface="TimesNewRomanPSMT"/>
              </a:rPr>
              <a:t> </a:t>
            </a:r>
            <a:r>
              <a:rPr lang="tr-TR" dirty="0" err="1">
                <a:effectLst/>
                <a:latin typeface="TimesNewRomanPSMT"/>
              </a:rPr>
              <a:t>üniversitelere</a:t>
            </a:r>
            <a:r>
              <a:rPr lang="tr-TR" dirty="0">
                <a:effectLst/>
                <a:latin typeface="TimesNewRomanPSMT"/>
              </a:rPr>
              <a:t> </a:t>
            </a:r>
            <a:r>
              <a:rPr lang="tr-TR" dirty="0" err="1">
                <a:effectLst/>
                <a:latin typeface="TimesNewRomanPSMT"/>
              </a:rPr>
              <a:t>gönderilebilir</a:t>
            </a:r>
            <a:r>
              <a:rPr lang="tr-TR" dirty="0">
                <a:effectLst/>
                <a:latin typeface="TimesNewRomanPSMT"/>
              </a:rPr>
              <a:t>. </a:t>
            </a:r>
            <a:endParaRPr lang="tr-TR" dirty="0"/>
          </a:p>
          <a:p>
            <a:pPr>
              <a:lnSpc>
                <a:spcPct val="90000"/>
              </a:lnSpc>
            </a:pPr>
            <a:r>
              <a:rPr lang="tr-TR" dirty="0">
                <a:effectLst/>
                <a:latin typeface="TimesNewRomanPSMT"/>
              </a:rPr>
              <a:t> </a:t>
            </a:r>
            <a:r>
              <a:rPr lang="tr-TR" u="sng" dirty="0">
                <a:effectLst/>
                <a:latin typeface="TimesNewRomanPSMT"/>
              </a:rPr>
              <a:t>Yurt </a:t>
            </a:r>
            <a:r>
              <a:rPr lang="tr-TR" u="sng" dirty="0" err="1">
                <a:effectLst/>
                <a:latin typeface="TimesNewRomanPSMT"/>
              </a:rPr>
              <a:t>dışı</a:t>
            </a:r>
            <a:r>
              <a:rPr lang="tr-TR" u="sng" dirty="0">
                <a:effectLst/>
                <a:latin typeface="TimesNewRomanPSMT"/>
              </a:rPr>
              <a:t> (ERASMUS) </a:t>
            </a:r>
            <a:r>
              <a:rPr lang="tr-TR" dirty="0">
                <a:effectLst/>
                <a:latin typeface="TimesNewRomanPSMT"/>
              </a:rPr>
              <a:t>ve yurt </a:t>
            </a:r>
            <a:r>
              <a:rPr lang="tr-TR" dirty="0" err="1">
                <a:effectLst/>
                <a:latin typeface="TimesNewRomanPSMT"/>
              </a:rPr>
              <a:t>içi</a:t>
            </a:r>
            <a:r>
              <a:rPr lang="tr-TR" dirty="0">
                <a:effectLst/>
                <a:latin typeface="TimesNewRomanPSMT"/>
              </a:rPr>
              <a:t> </a:t>
            </a:r>
            <a:r>
              <a:rPr lang="tr-TR" u="sng" dirty="0">
                <a:effectLst/>
                <a:latin typeface="TimesNewRomanPSMT"/>
              </a:rPr>
              <a:t>(FARABİ) </a:t>
            </a:r>
            <a:r>
              <a:rPr lang="tr-TR" dirty="0" err="1">
                <a:effectLst/>
                <a:latin typeface="TimesNewRomanPSMT"/>
              </a:rPr>
              <a:t>öğrenci</a:t>
            </a:r>
            <a:r>
              <a:rPr lang="tr-TR" dirty="0">
                <a:effectLst/>
                <a:latin typeface="TimesNewRomanPSMT"/>
              </a:rPr>
              <a:t> </a:t>
            </a:r>
            <a:r>
              <a:rPr lang="tr-TR" dirty="0" err="1">
                <a:effectLst/>
                <a:latin typeface="TimesNewRomanPSMT"/>
              </a:rPr>
              <a:t>değişimi</a:t>
            </a:r>
            <a:r>
              <a:rPr lang="tr-TR" dirty="0">
                <a:effectLst/>
                <a:latin typeface="TimesNewRomanPSMT"/>
              </a:rPr>
              <a:t> kapsamında </a:t>
            </a:r>
            <a:r>
              <a:rPr lang="tr-TR" dirty="0" err="1">
                <a:effectLst/>
                <a:latin typeface="TimesNewRomanPSMT"/>
              </a:rPr>
              <a:t>öğrenim</a:t>
            </a:r>
            <a:r>
              <a:rPr lang="tr-TR" dirty="0">
                <a:effectLst/>
                <a:latin typeface="TimesNewRomanPSMT"/>
              </a:rPr>
              <a:t> </a:t>
            </a:r>
            <a:r>
              <a:rPr lang="tr-TR" dirty="0" err="1">
                <a:effectLst/>
                <a:latin typeface="TimesNewRomanPSMT"/>
              </a:rPr>
              <a:t>görmek</a:t>
            </a:r>
            <a:r>
              <a:rPr lang="tr-TR" dirty="0">
                <a:effectLst/>
                <a:latin typeface="TimesNewRomanPSMT"/>
              </a:rPr>
              <a:t> </a:t>
            </a:r>
            <a:r>
              <a:rPr lang="tr-TR" dirty="0" err="1">
                <a:effectLst/>
                <a:latin typeface="TimesNewRomanPSMT"/>
              </a:rPr>
              <a:t>üzere</a:t>
            </a:r>
            <a:r>
              <a:rPr lang="tr-TR" dirty="0">
                <a:effectLst/>
                <a:latin typeface="TimesNewRomanPSMT"/>
              </a:rPr>
              <a:t> </a:t>
            </a:r>
            <a:r>
              <a:rPr lang="tr-TR" dirty="0" err="1">
                <a:effectLst/>
                <a:latin typeface="TimesNewRomanPSMT"/>
              </a:rPr>
              <a:t>gönderilen</a:t>
            </a:r>
            <a:r>
              <a:rPr lang="tr-TR" dirty="0">
                <a:effectLst/>
                <a:latin typeface="TimesNewRomanPSMT"/>
              </a:rPr>
              <a:t> </a:t>
            </a:r>
            <a:r>
              <a:rPr lang="tr-TR" dirty="0" err="1">
                <a:effectLst/>
                <a:latin typeface="TimesNewRomanPSMT"/>
              </a:rPr>
              <a:t>öğrencilerin</a:t>
            </a:r>
            <a:r>
              <a:rPr lang="tr-TR" dirty="0">
                <a:effectLst/>
                <a:latin typeface="TimesNewRomanPSMT"/>
              </a:rPr>
              <a:t> </a:t>
            </a:r>
            <a:r>
              <a:rPr lang="tr-TR" dirty="0" err="1">
                <a:effectLst/>
                <a:latin typeface="TimesNewRomanPSMT"/>
              </a:rPr>
              <a:t>alacağı</a:t>
            </a:r>
            <a:r>
              <a:rPr lang="tr-TR" dirty="0">
                <a:effectLst/>
                <a:latin typeface="TimesNewRomanPSMT"/>
              </a:rPr>
              <a:t> dersler </a:t>
            </a:r>
            <a:r>
              <a:rPr lang="tr-TR" dirty="0" err="1">
                <a:effectLst/>
                <a:latin typeface="TimesNewRomanPSMT"/>
              </a:rPr>
              <a:t>bölüm</a:t>
            </a:r>
            <a:r>
              <a:rPr lang="tr-TR" dirty="0">
                <a:effectLst/>
                <a:latin typeface="TimesNewRomanPSMT"/>
              </a:rPr>
              <a:t> </a:t>
            </a:r>
            <a:r>
              <a:rPr lang="tr-TR" dirty="0" err="1">
                <a:effectLst/>
                <a:latin typeface="TimesNewRomanPSMT"/>
              </a:rPr>
              <a:t>koordinatöru</a:t>
            </a:r>
            <a:r>
              <a:rPr lang="tr-TR" dirty="0">
                <a:effectLst/>
                <a:latin typeface="TimesNewRomanPSMT"/>
              </a:rPr>
              <a:t>̈ tarafından belirlenir.</a:t>
            </a:r>
          </a:p>
          <a:p>
            <a:pPr>
              <a:lnSpc>
                <a:spcPct val="90000"/>
              </a:lnSpc>
            </a:pPr>
            <a:r>
              <a:rPr lang="tr-TR" dirty="0">
                <a:effectLst/>
                <a:latin typeface="TimesNewRomanPSMT"/>
              </a:rPr>
              <a:t> Belirlenen bu derslerden, </a:t>
            </a:r>
            <a:r>
              <a:rPr lang="tr-TR" dirty="0" err="1">
                <a:effectLst/>
                <a:latin typeface="TimesNewRomanPSMT"/>
              </a:rPr>
              <a:t>öğrenim</a:t>
            </a:r>
            <a:r>
              <a:rPr lang="tr-TR" dirty="0">
                <a:effectLst/>
                <a:latin typeface="TimesNewRomanPSMT"/>
              </a:rPr>
              <a:t> </a:t>
            </a:r>
            <a:r>
              <a:rPr lang="tr-TR" dirty="0" err="1">
                <a:effectLst/>
                <a:latin typeface="TimesNewRomanPSMT"/>
              </a:rPr>
              <a:t>gördüğu</a:t>
            </a:r>
            <a:r>
              <a:rPr lang="tr-TR" dirty="0">
                <a:effectLst/>
                <a:latin typeface="TimesNewRomanPSMT"/>
              </a:rPr>
              <a:t>̈ lisans programı derslerine </a:t>
            </a:r>
            <a:r>
              <a:rPr lang="tr-TR" dirty="0" err="1">
                <a:effectLst/>
                <a:latin typeface="TimesNewRomanPSMT"/>
              </a:rPr>
              <a:t>eşdeğer</a:t>
            </a:r>
            <a:r>
              <a:rPr lang="tr-TR" dirty="0">
                <a:effectLst/>
                <a:latin typeface="TimesNewRomanPSMT"/>
              </a:rPr>
              <a:t> olan veya yerine </a:t>
            </a:r>
            <a:r>
              <a:rPr lang="tr-TR" dirty="0" err="1">
                <a:effectLst/>
                <a:latin typeface="TimesNewRomanPSMT"/>
              </a:rPr>
              <a:t>saydıracağı</a:t>
            </a:r>
            <a:r>
              <a:rPr lang="tr-TR" dirty="0">
                <a:effectLst/>
                <a:latin typeface="TimesNewRomanPSMT"/>
              </a:rPr>
              <a:t> ders varsa kendi lisans programındaki </a:t>
            </a:r>
            <a:r>
              <a:rPr lang="tr-TR" dirty="0" err="1">
                <a:effectLst/>
                <a:latin typeface="TimesNewRomanPSMT"/>
              </a:rPr>
              <a:t>eşdeğer</a:t>
            </a:r>
            <a:r>
              <a:rPr lang="tr-TR" dirty="0">
                <a:effectLst/>
                <a:latin typeface="TimesNewRomanPSMT"/>
              </a:rPr>
              <a:t> dersi veya yerine sayılan dersi ile birlikte, </a:t>
            </a:r>
            <a:r>
              <a:rPr lang="tr-TR" dirty="0" err="1">
                <a:effectLst/>
                <a:latin typeface="TimesNewRomanPSMT"/>
              </a:rPr>
              <a:t>eşdeğer</a:t>
            </a:r>
            <a:r>
              <a:rPr lang="tr-TR" dirty="0">
                <a:effectLst/>
                <a:latin typeface="TimesNewRomanPSMT"/>
              </a:rPr>
              <a:t> veya yerine sayılan ders yoksa alınan ders </a:t>
            </a:r>
            <a:r>
              <a:rPr lang="tr-TR" dirty="0" err="1">
                <a:effectLst/>
                <a:latin typeface="TimesNewRomanPSMT"/>
              </a:rPr>
              <a:t>seçmeli</a:t>
            </a:r>
            <a:r>
              <a:rPr lang="tr-TR" dirty="0">
                <a:effectLst/>
                <a:latin typeface="TimesNewRomanPSMT"/>
              </a:rPr>
              <a:t> olarak, kendi kodu, adı ve kredisi (AKTS) ile birlikte transkriptine </a:t>
            </a:r>
            <a:r>
              <a:rPr lang="tr-TR" dirty="0" err="1">
                <a:effectLst/>
                <a:latin typeface="TimesNewRomanPSMT"/>
              </a:rPr>
              <a:t>işlenir</a:t>
            </a:r>
            <a:r>
              <a:rPr lang="tr-TR" dirty="0">
                <a:effectLst/>
                <a:latin typeface="TimesNewRomanPSMT"/>
              </a:rPr>
              <a:t>. </a:t>
            </a:r>
            <a:endParaRPr lang="tr-TR" dirty="0"/>
          </a:p>
        </p:txBody>
      </p:sp>
    </p:spTree>
    <p:extLst>
      <p:ext uri="{BB962C8B-B14F-4D97-AF65-F5344CB8AC3E}">
        <p14:creationId xmlns:p14="http://schemas.microsoft.com/office/powerpoint/2010/main" val="867416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613B805-2F04-B5D1-040A-A93B83B1C304}"/>
              </a:ext>
            </a:extLst>
          </p:cNvPr>
          <p:cNvSpPr>
            <a:spLocks noGrp="1"/>
          </p:cNvSpPr>
          <p:nvPr>
            <p:ph type="title"/>
          </p:nvPr>
        </p:nvSpPr>
        <p:spPr>
          <a:xfrm>
            <a:off x="804421" y="796374"/>
            <a:ext cx="10583158" cy="880027"/>
          </a:xfrm>
        </p:spPr>
        <p:txBody>
          <a:bodyPr>
            <a:normAutofit/>
          </a:bodyPr>
          <a:lstStyle/>
          <a:p>
            <a:r>
              <a:rPr lang="tr-TR">
                <a:solidFill>
                  <a:srgbClr val="FFFFFF"/>
                </a:solidFill>
              </a:rPr>
              <a:t>SINAVLAR</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D8363D9-E672-7844-09E6-0999632C016E}"/>
              </a:ext>
            </a:extLst>
          </p:cNvPr>
          <p:cNvSpPr>
            <a:spLocks noGrp="1"/>
          </p:cNvSpPr>
          <p:nvPr>
            <p:ph idx="1"/>
          </p:nvPr>
        </p:nvSpPr>
        <p:spPr>
          <a:xfrm>
            <a:off x="1295401" y="2612256"/>
            <a:ext cx="9601196" cy="3263612"/>
          </a:xfrm>
        </p:spPr>
        <p:txBody>
          <a:bodyPr>
            <a:normAutofit/>
          </a:bodyPr>
          <a:lstStyle/>
          <a:p>
            <a:r>
              <a:rPr lang="tr-TR" sz="2200" dirty="0">
                <a:latin typeface="TimesNewRomanPSMT"/>
              </a:rPr>
              <a:t>S</a:t>
            </a:r>
            <a:r>
              <a:rPr lang="tr-TR" sz="2200" dirty="0">
                <a:effectLst/>
                <a:latin typeface="TimesNewRomanPSMT"/>
              </a:rPr>
              <a:t>ınavlar yazılı, </a:t>
            </a:r>
            <a:r>
              <a:rPr lang="tr-TR" sz="2200" dirty="0" err="1">
                <a:effectLst/>
                <a:latin typeface="TimesNewRomanPSMT"/>
              </a:rPr>
              <a:t>sözlu</a:t>
            </a:r>
            <a:r>
              <a:rPr lang="tr-TR" sz="2200" dirty="0">
                <a:effectLst/>
                <a:latin typeface="TimesNewRomanPSMT"/>
              </a:rPr>
              <a:t>̈ veya hem yazılı hem </a:t>
            </a:r>
            <a:r>
              <a:rPr lang="tr-TR" sz="2200" dirty="0" err="1">
                <a:effectLst/>
                <a:latin typeface="TimesNewRomanPSMT"/>
              </a:rPr>
              <a:t>sözlu</a:t>
            </a:r>
            <a:r>
              <a:rPr lang="tr-TR" sz="2200" dirty="0">
                <a:effectLst/>
                <a:latin typeface="TimesNewRomanPSMT"/>
              </a:rPr>
              <a:t>̈ ve/veya uygulamalı olarak yapılabilir. </a:t>
            </a:r>
          </a:p>
          <a:p>
            <a:r>
              <a:rPr lang="tr-TR" sz="2200" dirty="0">
                <a:effectLst/>
                <a:latin typeface="TimesNewRomanPSMT"/>
              </a:rPr>
              <a:t>Sınav tarihleri, ilgili dekanlık- </a:t>
            </a:r>
            <a:r>
              <a:rPr lang="tr-TR" sz="2200" dirty="0" err="1">
                <a:effectLst/>
                <a:latin typeface="TimesNewRomanPSMT"/>
              </a:rPr>
              <a:t>yüksekokul</a:t>
            </a:r>
            <a:r>
              <a:rPr lang="tr-TR" sz="2200" dirty="0">
                <a:effectLst/>
                <a:latin typeface="TimesNewRomanPSMT"/>
              </a:rPr>
              <a:t> </a:t>
            </a:r>
            <a:r>
              <a:rPr lang="tr-TR" sz="2200" dirty="0" err="1">
                <a:effectLst/>
                <a:latin typeface="TimesNewRomanPSMT"/>
              </a:rPr>
              <a:t>müdürlüğünce</a:t>
            </a:r>
            <a:r>
              <a:rPr lang="tr-TR" sz="2200" dirty="0">
                <a:effectLst/>
                <a:latin typeface="TimesNewRomanPSMT"/>
              </a:rPr>
              <a:t> ve ilgili </a:t>
            </a:r>
            <a:r>
              <a:rPr lang="tr-TR" sz="2200" dirty="0" err="1">
                <a:effectLst/>
                <a:latin typeface="TimesNewRomanPSMT"/>
              </a:rPr>
              <a:t>bölümlerce</a:t>
            </a:r>
            <a:r>
              <a:rPr lang="tr-TR" sz="2200" dirty="0">
                <a:effectLst/>
                <a:latin typeface="TimesNewRomanPSMT"/>
              </a:rPr>
              <a:t> sınavlardan en az bir hafta </a:t>
            </a:r>
            <a:r>
              <a:rPr lang="tr-TR" sz="2200" dirty="0" err="1">
                <a:effectLst/>
                <a:latin typeface="TimesNewRomanPSMT"/>
              </a:rPr>
              <a:t>önce</a:t>
            </a:r>
            <a:r>
              <a:rPr lang="tr-TR" sz="2200" dirty="0">
                <a:effectLst/>
                <a:latin typeface="TimesNewRomanPSMT"/>
              </a:rPr>
              <a:t> ilan edilir. </a:t>
            </a:r>
          </a:p>
          <a:p>
            <a:r>
              <a:rPr lang="tr-TR" sz="2200" dirty="0">
                <a:effectLst/>
                <a:latin typeface="TimesNewRomanPSMT"/>
              </a:rPr>
              <a:t>Gerekli hallerde ilgili </a:t>
            </a:r>
            <a:r>
              <a:rPr lang="tr-TR" sz="2200" dirty="0" err="1">
                <a:effectLst/>
                <a:latin typeface="TimesNewRomanPSMT"/>
              </a:rPr>
              <a:t>yönetim</a:t>
            </a:r>
            <a:r>
              <a:rPr lang="tr-TR" sz="2200" dirty="0">
                <a:effectLst/>
                <a:latin typeface="TimesNewRomanPSMT"/>
              </a:rPr>
              <a:t> kurulu kararı ve </a:t>
            </a:r>
            <a:r>
              <a:rPr lang="tr-TR" sz="2200" dirty="0" err="1">
                <a:effectLst/>
                <a:latin typeface="TimesNewRomanPSMT"/>
              </a:rPr>
              <a:t>Rektörlük</a:t>
            </a:r>
            <a:r>
              <a:rPr lang="tr-TR" sz="2200" dirty="0">
                <a:effectLst/>
                <a:latin typeface="TimesNewRomanPSMT"/>
              </a:rPr>
              <a:t> onayı ile Cumartesi ve Pazar </a:t>
            </a:r>
            <a:r>
              <a:rPr lang="tr-TR" sz="2200" dirty="0" err="1">
                <a:effectLst/>
                <a:latin typeface="TimesNewRomanPSMT"/>
              </a:rPr>
              <a:t>günleri</a:t>
            </a:r>
            <a:r>
              <a:rPr lang="tr-TR" sz="2200" dirty="0">
                <a:effectLst/>
                <a:latin typeface="TimesNewRomanPSMT"/>
              </a:rPr>
              <a:t> de ders ve sınav yapılabilir. </a:t>
            </a:r>
            <a:endParaRPr lang="tr-TR" sz="2200" dirty="0"/>
          </a:p>
          <a:p>
            <a:endParaRPr lang="tr-TR" sz="2200" dirty="0"/>
          </a:p>
        </p:txBody>
      </p:sp>
    </p:spTree>
    <p:extLst>
      <p:ext uri="{BB962C8B-B14F-4D97-AF65-F5344CB8AC3E}">
        <p14:creationId xmlns:p14="http://schemas.microsoft.com/office/powerpoint/2010/main" val="1610976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AFC8910-932F-E803-40DD-58A71B13FF05}"/>
              </a:ext>
            </a:extLst>
          </p:cNvPr>
          <p:cNvSpPr>
            <a:spLocks noGrp="1"/>
          </p:cNvSpPr>
          <p:nvPr>
            <p:ph type="title"/>
          </p:nvPr>
        </p:nvSpPr>
        <p:spPr>
          <a:xfrm>
            <a:off x="804421" y="796374"/>
            <a:ext cx="10583158" cy="880027"/>
          </a:xfrm>
        </p:spPr>
        <p:txBody>
          <a:bodyPr>
            <a:normAutofit/>
          </a:bodyPr>
          <a:lstStyle/>
          <a:p>
            <a:r>
              <a:rPr lang="tr-TR" dirty="0">
                <a:solidFill>
                  <a:srgbClr val="FFFFFF"/>
                </a:solidFill>
              </a:rPr>
              <a:t>SINAVLAR</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E203E1C2-719F-A8EF-FDA4-EFB52E51E484}"/>
              </a:ext>
            </a:extLst>
          </p:cNvPr>
          <p:cNvSpPr>
            <a:spLocks noGrp="1"/>
          </p:cNvSpPr>
          <p:nvPr>
            <p:ph idx="1"/>
          </p:nvPr>
        </p:nvSpPr>
        <p:spPr>
          <a:xfrm>
            <a:off x="484631" y="2612255"/>
            <a:ext cx="10411966" cy="3942923"/>
          </a:xfrm>
        </p:spPr>
        <p:txBody>
          <a:bodyPr>
            <a:normAutofit fontScale="92500" lnSpcReduction="10000"/>
          </a:bodyPr>
          <a:lstStyle/>
          <a:p>
            <a:pPr>
              <a:lnSpc>
                <a:spcPct val="90000"/>
              </a:lnSpc>
            </a:pPr>
            <a:r>
              <a:rPr lang="tr-TR" b="1" u="sng" dirty="0">
                <a:effectLst/>
                <a:latin typeface="TimesNewRomanPSMT"/>
              </a:rPr>
              <a:t>Ara Sınav</a:t>
            </a:r>
            <a:r>
              <a:rPr lang="tr-TR" u="sng" dirty="0">
                <a:effectLst/>
                <a:latin typeface="TimesNewRomanPSMT"/>
              </a:rPr>
              <a:t>: </a:t>
            </a:r>
            <a:r>
              <a:rPr lang="tr-TR" sz="2000" dirty="0">
                <a:effectLst/>
                <a:latin typeface="TimesNewRomanPSMT"/>
              </a:rPr>
              <a:t>Her ders </a:t>
            </a:r>
            <a:r>
              <a:rPr lang="tr-TR" sz="2000" dirty="0" err="1">
                <a:effectLst/>
                <a:latin typeface="TimesNewRomanPSMT"/>
              </a:rPr>
              <a:t>için</a:t>
            </a:r>
            <a:r>
              <a:rPr lang="tr-TR" sz="2000" dirty="0">
                <a:effectLst/>
                <a:latin typeface="TimesNewRomanPSMT"/>
              </a:rPr>
              <a:t> en az bir ara sınav yapılır. Ayrı ders </a:t>
            </a:r>
            <a:r>
              <a:rPr lang="tr-TR" sz="2000" dirty="0" err="1">
                <a:effectLst/>
                <a:latin typeface="TimesNewRomanPSMT"/>
              </a:rPr>
              <a:t>niteliğindeki</a:t>
            </a:r>
            <a:r>
              <a:rPr lang="tr-TR" sz="2000" dirty="0">
                <a:effectLst/>
                <a:latin typeface="TimesNewRomanPSMT"/>
              </a:rPr>
              <a:t> proje, bitirme </a:t>
            </a:r>
            <a:r>
              <a:rPr lang="tr-TR" sz="2000" dirty="0" err="1">
                <a:effectLst/>
                <a:latin typeface="TimesNewRomanPSMT"/>
              </a:rPr>
              <a:t>ödevi</a:t>
            </a:r>
            <a:r>
              <a:rPr lang="tr-TR" sz="2000" dirty="0">
                <a:effectLst/>
                <a:latin typeface="TimesNewRomanPSMT"/>
              </a:rPr>
              <a:t>, laboratuvar, </a:t>
            </a:r>
            <a:r>
              <a:rPr lang="tr-TR" sz="2000" dirty="0" err="1">
                <a:effectLst/>
                <a:latin typeface="TimesNewRomanPSMT"/>
              </a:rPr>
              <a:t>atölye</a:t>
            </a:r>
            <a:r>
              <a:rPr lang="tr-TR" sz="2000" dirty="0">
                <a:effectLst/>
                <a:latin typeface="TimesNewRomanPSMT"/>
              </a:rPr>
              <a:t> ve benzeri </a:t>
            </a:r>
            <a:r>
              <a:rPr lang="tr-TR" sz="2000" dirty="0" err="1">
                <a:effectLst/>
                <a:latin typeface="TimesNewRomanPSMT"/>
              </a:rPr>
              <a:t>çalışmaların</a:t>
            </a:r>
            <a:r>
              <a:rPr lang="tr-TR" sz="2000" dirty="0">
                <a:effectLst/>
                <a:latin typeface="TimesNewRomanPSMT"/>
              </a:rPr>
              <a:t> yarıyıl </a:t>
            </a:r>
            <a:r>
              <a:rPr lang="tr-TR" sz="2000" dirty="0" err="1">
                <a:effectLst/>
                <a:latin typeface="TimesNewRomanPSMT"/>
              </a:rPr>
              <a:t>içi</a:t>
            </a:r>
            <a:r>
              <a:rPr lang="tr-TR" sz="2000" dirty="0">
                <a:effectLst/>
                <a:latin typeface="TimesNewRomanPSMT"/>
              </a:rPr>
              <a:t> </a:t>
            </a:r>
            <a:r>
              <a:rPr lang="tr-TR" sz="2000" dirty="0" err="1">
                <a:effectLst/>
                <a:latin typeface="TimesNewRomanPSMT"/>
              </a:rPr>
              <a:t>değerlendirmeleri</a:t>
            </a:r>
            <a:r>
              <a:rPr lang="tr-TR" sz="2000" dirty="0">
                <a:effectLst/>
                <a:latin typeface="TimesNewRomanPSMT"/>
              </a:rPr>
              <a:t> ara sınav yerine </a:t>
            </a:r>
            <a:r>
              <a:rPr lang="tr-TR" sz="2000" dirty="0" err="1">
                <a:effectLst/>
                <a:latin typeface="TimesNewRomanPSMT"/>
              </a:rPr>
              <a:t>geçebilir</a:t>
            </a:r>
            <a:r>
              <a:rPr lang="tr-TR" sz="2000" dirty="0">
                <a:effectLst/>
                <a:latin typeface="TimesNewRomanPSMT"/>
              </a:rPr>
              <a:t>. Ara sınav </a:t>
            </a:r>
            <a:r>
              <a:rPr lang="tr-TR" sz="2000" dirty="0" err="1">
                <a:effectLst/>
                <a:latin typeface="TimesNewRomanPSMT"/>
              </a:rPr>
              <a:t>sonuçları</a:t>
            </a:r>
            <a:r>
              <a:rPr lang="tr-TR" sz="2000" dirty="0">
                <a:effectLst/>
                <a:latin typeface="TimesNewRomanPSMT"/>
              </a:rPr>
              <a:t>, genel sınav </a:t>
            </a:r>
            <a:r>
              <a:rPr lang="tr-TR" sz="2000" dirty="0" err="1">
                <a:effectLst/>
                <a:latin typeface="TimesNewRomanPSMT"/>
              </a:rPr>
              <a:t>döneminden</a:t>
            </a:r>
            <a:r>
              <a:rPr lang="tr-TR" sz="2000" dirty="0">
                <a:effectLst/>
                <a:latin typeface="TimesNewRomanPSMT"/>
              </a:rPr>
              <a:t> </a:t>
            </a:r>
            <a:r>
              <a:rPr lang="tr-TR" sz="2000" dirty="0" err="1">
                <a:effectLst/>
                <a:latin typeface="TimesNewRomanPSMT"/>
              </a:rPr>
              <a:t>önce</a:t>
            </a:r>
            <a:r>
              <a:rPr lang="tr-TR" sz="2000" dirty="0">
                <a:effectLst/>
                <a:latin typeface="TimesNewRomanPSMT"/>
              </a:rPr>
              <a:t> ilan edilir. </a:t>
            </a:r>
            <a:endParaRPr lang="tr-TR" sz="2000" dirty="0"/>
          </a:p>
          <a:p>
            <a:pPr>
              <a:lnSpc>
                <a:spcPct val="90000"/>
              </a:lnSpc>
            </a:pPr>
            <a:r>
              <a:rPr lang="tr-TR" b="1" u="sng" dirty="0">
                <a:effectLst/>
                <a:latin typeface="TimesNewRomanPSMT"/>
              </a:rPr>
              <a:t>Genel Sınav: </a:t>
            </a:r>
            <a:r>
              <a:rPr lang="tr-TR" sz="2000" dirty="0">
                <a:effectLst/>
                <a:latin typeface="TimesNewRomanPSMT"/>
              </a:rPr>
              <a:t>Bir dersin genel sınavı o dersin </a:t>
            </a:r>
            <a:r>
              <a:rPr lang="tr-TR" sz="2000" dirty="0" err="1">
                <a:effectLst/>
                <a:latin typeface="TimesNewRomanPSMT"/>
              </a:rPr>
              <a:t>tamamlandığı</a:t>
            </a:r>
            <a:r>
              <a:rPr lang="tr-TR" sz="2000" dirty="0">
                <a:effectLst/>
                <a:latin typeface="TimesNewRomanPSMT"/>
              </a:rPr>
              <a:t> yarıyıl sonunda yapılır. Dersi programına alarak devam </a:t>
            </a:r>
            <a:r>
              <a:rPr lang="tr-TR" sz="2000" dirty="0" err="1">
                <a:effectLst/>
                <a:latin typeface="TimesNewRomanPSMT"/>
              </a:rPr>
              <a:t>zorunluluğunu</a:t>
            </a:r>
            <a:r>
              <a:rPr lang="tr-TR" sz="2000" dirty="0">
                <a:effectLst/>
                <a:latin typeface="TimesNewRomanPSMT"/>
              </a:rPr>
              <a:t> yerine getiren </a:t>
            </a:r>
            <a:r>
              <a:rPr lang="tr-TR" sz="2000" dirty="0" err="1">
                <a:effectLst/>
                <a:latin typeface="TimesNewRomanPSMT"/>
              </a:rPr>
              <a:t>öğrenciler</a:t>
            </a:r>
            <a:r>
              <a:rPr lang="tr-TR" sz="2000" dirty="0">
                <a:effectLst/>
                <a:latin typeface="TimesNewRomanPSMT"/>
              </a:rPr>
              <a:t> genel sınava girebilir. </a:t>
            </a:r>
            <a:endParaRPr lang="tr-TR" sz="2000" dirty="0"/>
          </a:p>
          <a:p>
            <a:pPr>
              <a:lnSpc>
                <a:spcPct val="90000"/>
              </a:lnSpc>
            </a:pPr>
            <a:r>
              <a:rPr lang="tr-TR" b="1" u="sng" dirty="0">
                <a:effectLst/>
                <a:latin typeface="TimesNewRomanPSMT"/>
              </a:rPr>
              <a:t> Muafiyet Sınavı: </a:t>
            </a:r>
            <a:r>
              <a:rPr lang="tr-TR" sz="2000" dirty="0">
                <a:effectLst/>
                <a:latin typeface="TimesNewRomanPSMT"/>
              </a:rPr>
              <a:t>Muafiyet sınavları, ilgili kurulların </a:t>
            </a:r>
            <a:r>
              <a:rPr lang="tr-TR" sz="2000" dirty="0" err="1">
                <a:effectLst/>
                <a:latin typeface="TimesNewRomanPSMT"/>
              </a:rPr>
              <a:t>önerisi</a:t>
            </a:r>
            <a:r>
              <a:rPr lang="tr-TR" sz="2000" dirty="0">
                <a:effectLst/>
                <a:latin typeface="TimesNewRomanPSMT"/>
              </a:rPr>
              <a:t> </a:t>
            </a:r>
            <a:r>
              <a:rPr lang="tr-TR" sz="2000" dirty="0" err="1">
                <a:effectLst/>
                <a:latin typeface="TimesNewRomanPSMT"/>
              </a:rPr>
              <a:t>üzerine</a:t>
            </a:r>
            <a:r>
              <a:rPr lang="tr-TR" sz="2000" dirty="0">
                <a:effectLst/>
                <a:latin typeface="TimesNewRomanPSMT"/>
              </a:rPr>
              <a:t> </a:t>
            </a:r>
            <a:r>
              <a:rPr lang="tr-TR" sz="2000" dirty="0" err="1">
                <a:effectLst/>
                <a:latin typeface="TimesNewRomanPSMT"/>
              </a:rPr>
              <a:t>Fakülte</a:t>
            </a:r>
            <a:r>
              <a:rPr lang="tr-TR" sz="2000" dirty="0">
                <a:effectLst/>
                <a:latin typeface="TimesNewRomanPSMT"/>
              </a:rPr>
              <a:t> tarafından belirlenen dersler </a:t>
            </a:r>
            <a:r>
              <a:rPr lang="tr-TR" sz="2000" dirty="0" err="1">
                <a:effectLst/>
                <a:latin typeface="TimesNewRomanPSMT"/>
              </a:rPr>
              <a:t>için</a:t>
            </a:r>
            <a:r>
              <a:rPr lang="tr-TR" sz="2000" dirty="0">
                <a:effectLst/>
                <a:latin typeface="TimesNewRomanPSMT"/>
              </a:rPr>
              <a:t> yarıyıl </a:t>
            </a:r>
            <a:r>
              <a:rPr lang="tr-TR" sz="2000" dirty="0" err="1">
                <a:effectLst/>
                <a:latin typeface="TimesNewRomanPSMT"/>
              </a:rPr>
              <a:t>başında</a:t>
            </a:r>
            <a:r>
              <a:rPr lang="tr-TR" sz="2000" dirty="0">
                <a:effectLst/>
                <a:latin typeface="TimesNewRomanPSMT"/>
              </a:rPr>
              <a:t> yapılır. </a:t>
            </a:r>
            <a:endParaRPr lang="tr-TR" sz="2000" dirty="0">
              <a:latin typeface="TimesNewRomanPSMT"/>
            </a:endParaRPr>
          </a:p>
          <a:p>
            <a:pPr>
              <a:lnSpc>
                <a:spcPct val="90000"/>
              </a:lnSpc>
            </a:pPr>
            <a:r>
              <a:rPr lang="tr-TR" b="1" u="sng" dirty="0">
                <a:latin typeface="TimesNewRomanPSMT"/>
              </a:rPr>
              <a:t>T</a:t>
            </a:r>
            <a:r>
              <a:rPr lang="tr-TR" b="1" u="sng" dirty="0">
                <a:effectLst/>
                <a:latin typeface="TimesNewRomanPSMT"/>
              </a:rPr>
              <a:t>ek Ders Sınavı: </a:t>
            </a:r>
            <a:r>
              <a:rPr lang="tr-TR" sz="2000" dirty="0">
                <a:effectLst/>
                <a:latin typeface="TimesNewRomanPSMT"/>
              </a:rPr>
              <a:t>Mezun olabilmek </a:t>
            </a:r>
            <a:r>
              <a:rPr lang="tr-TR" sz="2000" dirty="0" err="1">
                <a:effectLst/>
                <a:latin typeface="TimesNewRomanPSMT"/>
              </a:rPr>
              <a:t>için</a:t>
            </a:r>
            <a:r>
              <a:rPr lang="tr-TR" sz="2000" dirty="0">
                <a:effectLst/>
                <a:latin typeface="TimesNewRomanPSMT"/>
              </a:rPr>
              <a:t> tek bir ders </a:t>
            </a:r>
            <a:r>
              <a:rPr lang="tr-TR" sz="2000" dirty="0" err="1">
                <a:effectLst/>
                <a:latin typeface="TimesNewRomanPSMT"/>
              </a:rPr>
              <a:t>dışında</a:t>
            </a:r>
            <a:r>
              <a:rPr lang="tr-TR" sz="2000" dirty="0">
                <a:effectLst/>
                <a:latin typeface="TimesNewRomanPSMT"/>
              </a:rPr>
              <a:t> </a:t>
            </a:r>
            <a:r>
              <a:rPr lang="tr-TR" sz="2000" dirty="0" err="1">
                <a:effectLst/>
                <a:latin typeface="TimesNewRomanPSMT"/>
              </a:rPr>
              <a:t>bütün</a:t>
            </a:r>
            <a:r>
              <a:rPr lang="tr-TR" sz="2000" dirty="0">
                <a:effectLst/>
                <a:latin typeface="TimesNewRomanPSMT"/>
              </a:rPr>
              <a:t> derslerini </a:t>
            </a:r>
            <a:r>
              <a:rPr lang="tr-TR" sz="2000" dirty="0" err="1">
                <a:effectLst/>
                <a:latin typeface="TimesNewRomanPSMT"/>
              </a:rPr>
              <a:t>başarmıs</a:t>
            </a:r>
            <a:r>
              <a:rPr lang="tr-TR" sz="2000" dirty="0">
                <a:effectLst/>
                <a:latin typeface="TimesNewRomanPSMT"/>
              </a:rPr>
              <a:t>̧ ve genel not ortalaması en az 2.00 olan </a:t>
            </a:r>
            <a:r>
              <a:rPr lang="tr-TR" sz="2000" dirty="0" err="1">
                <a:effectLst/>
                <a:latin typeface="TimesNewRomanPSMT"/>
              </a:rPr>
              <a:t>öğrencilere</a:t>
            </a:r>
            <a:r>
              <a:rPr lang="tr-TR" sz="2000" dirty="0">
                <a:effectLst/>
                <a:latin typeface="TimesNewRomanPSMT"/>
              </a:rPr>
              <a:t> </a:t>
            </a:r>
            <a:r>
              <a:rPr lang="tr-TR" sz="2000" dirty="0" err="1">
                <a:effectLst/>
                <a:latin typeface="TimesNewRomanPSMT"/>
              </a:rPr>
              <a:t>başarısız</a:t>
            </a:r>
            <a:r>
              <a:rPr lang="tr-TR" sz="2000" dirty="0">
                <a:effectLst/>
                <a:latin typeface="TimesNewRomanPSMT"/>
              </a:rPr>
              <a:t> oldukları bu tek dersin devam </a:t>
            </a:r>
            <a:r>
              <a:rPr lang="tr-TR" sz="2000" dirty="0" err="1">
                <a:effectLst/>
                <a:latin typeface="TimesNewRomanPSMT"/>
              </a:rPr>
              <a:t>koşulunu</a:t>
            </a:r>
            <a:r>
              <a:rPr lang="tr-TR" sz="2000" dirty="0">
                <a:effectLst/>
                <a:latin typeface="TimesNewRomanPSMT"/>
              </a:rPr>
              <a:t> yerine </a:t>
            </a:r>
            <a:r>
              <a:rPr lang="tr-TR" sz="2000" dirty="0" err="1">
                <a:effectLst/>
                <a:latin typeface="TimesNewRomanPSMT"/>
              </a:rPr>
              <a:t>getirmis</a:t>
            </a:r>
            <a:r>
              <a:rPr lang="tr-TR" sz="2000" dirty="0">
                <a:effectLst/>
                <a:latin typeface="TimesNewRomanPSMT"/>
              </a:rPr>
              <a:t>̧ olmaları halinde, bu duruma geldikleri yarıyılın </a:t>
            </a:r>
            <a:r>
              <a:rPr lang="tr-TR" sz="2000" dirty="0" err="1">
                <a:effectLst/>
                <a:latin typeface="TimesNewRomanPSMT"/>
              </a:rPr>
              <a:t>bütünleme</a:t>
            </a:r>
            <a:r>
              <a:rPr lang="tr-TR" sz="2000" dirty="0">
                <a:effectLst/>
                <a:latin typeface="TimesNewRomanPSMT"/>
              </a:rPr>
              <a:t> sınavlarının ya da izleyen yaz </a:t>
            </a:r>
            <a:r>
              <a:rPr lang="tr-TR" sz="2000" dirty="0" err="1">
                <a:effectLst/>
                <a:latin typeface="TimesNewRomanPSMT"/>
              </a:rPr>
              <a:t>döneminin</a:t>
            </a:r>
            <a:r>
              <a:rPr lang="tr-TR" sz="2000" dirty="0">
                <a:effectLst/>
                <a:latin typeface="TimesNewRomanPSMT"/>
              </a:rPr>
              <a:t> sonunda bir kez tek ders sınavı hakkı verilir. </a:t>
            </a:r>
          </a:p>
          <a:p>
            <a:pPr>
              <a:lnSpc>
                <a:spcPct val="90000"/>
              </a:lnSpc>
            </a:pPr>
            <a:r>
              <a:rPr lang="tr-TR" sz="2000" dirty="0">
                <a:effectLst/>
                <a:latin typeface="TimesNewRomanPSMT"/>
              </a:rPr>
              <a:t>Bu sınavdan en az CC veya S notu alan </a:t>
            </a:r>
            <a:r>
              <a:rPr lang="tr-TR" sz="2000" dirty="0" err="1">
                <a:effectLst/>
                <a:latin typeface="TimesNewRomanPSMT"/>
              </a:rPr>
              <a:t>öğrenci</a:t>
            </a:r>
            <a:r>
              <a:rPr lang="tr-TR" sz="2000" dirty="0">
                <a:effectLst/>
                <a:latin typeface="TimesNewRomanPSMT"/>
              </a:rPr>
              <a:t> </a:t>
            </a:r>
            <a:r>
              <a:rPr lang="tr-TR" sz="2000" dirty="0" err="1">
                <a:effectLst/>
                <a:latin typeface="TimesNewRomanPSMT"/>
              </a:rPr>
              <a:t>başarılı</a:t>
            </a:r>
            <a:r>
              <a:rPr lang="tr-TR" sz="2000" dirty="0">
                <a:effectLst/>
                <a:latin typeface="TimesNewRomanPSMT"/>
              </a:rPr>
              <a:t> sayılır. </a:t>
            </a:r>
            <a:r>
              <a:rPr lang="tr-TR" sz="2000" dirty="0" err="1">
                <a:effectLst/>
                <a:latin typeface="TimesNewRomanPSMT"/>
              </a:rPr>
              <a:t>Başarısızlık</a:t>
            </a:r>
            <a:r>
              <a:rPr lang="tr-TR" sz="2000" dirty="0">
                <a:effectLst/>
                <a:latin typeface="TimesNewRomanPSMT"/>
              </a:rPr>
              <a:t> halinde, </a:t>
            </a:r>
            <a:r>
              <a:rPr lang="tr-TR" sz="2000" dirty="0" err="1">
                <a:effectLst/>
                <a:latin typeface="TimesNewRomanPSMT"/>
              </a:rPr>
              <a:t>öğrenci</a:t>
            </a:r>
            <a:r>
              <a:rPr lang="tr-TR" sz="2000" dirty="0">
                <a:effectLst/>
                <a:latin typeface="TimesNewRomanPSMT"/>
              </a:rPr>
              <a:t> bu dersi </a:t>
            </a:r>
            <a:r>
              <a:rPr lang="tr-TR" sz="2000" dirty="0" err="1">
                <a:effectLst/>
                <a:latin typeface="TimesNewRomanPSMT"/>
              </a:rPr>
              <a:t>açıldığı</a:t>
            </a:r>
            <a:r>
              <a:rPr lang="tr-TR" sz="2000" dirty="0">
                <a:effectLst/>
                <a:latin typeface="TimesNewRomanPSMT"/>
              </a:rPr>
              <a:t> </a:t>
            </a:r>
            <a:r>
              <a:rPr lang="tr-TR" sz="2000" dirty="0" err="1">
                <a:effectLst/>
                <a:latin typeface="TimesNewRomanPSMT"/>
              </a:rPr>
              <a:t>dönemde</a:t>
            </a:r>
            <a:r>
              <a:rPr lang="tr-TR" sz="2000" dirty="0">
                <a:effectLst/>
                <a:latin typeface="TimesNewRomanPSMT"/>
              </a:rPr>
              <a:t> tekrarlar. </a:t>
            </a:r>
            <a:endParaRPr lang="tr-TR" sz="2000" dirty="0"/>
          </a:p>
          <a:p>
            <a:pPr>
              <a:lnSpc>
                <a:spcPct val="90000"/>
              </a:lnSpc>
            </a:pPr>
            <a:endParaRPr lang="tr-TR" sz="1500" dirty="0"/>
          </a:p>
        </p:txBody>
      </p:sp>
    </p:spTree>
    <p:extLst>
      <p:ext uri="{BB962C8B-B14F-4D97-AF65-F5344CB8AC3E}">
        <p14:creationId xmlns:p14="http://schemas.microsoft.com/office/powerpoint/2010/main" val="3697033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F6C1E12-09B9-CAAB-0350-255B8181F2AD}"/>
              </a:ext>
            </a:extLst>
          </p:cNvPr>
          <p:cNvSpPr>
            <a:spLocks noGrp="1"/>
          </p:cNvSpPr>
          <p:nvPr>
            <p:ph type="title"/>
          </p:nvPr>
        </p:nvSpPr>
        <p:spPr>
          <a:xfrm>
            <a:off x="804421" y="796374"/>
            <a:ext cx="10583158" cy="880027"/>
          </a:xfrm>
        </p:spPr>
        <p:txBody>
          <a:bodyPr>
            <a:normAutofit/>
          </a:bodyPr>
          <a:lstStyle/>
          <a:p>
            <a:r>
              <a:rPr lang="tr-TR" dirty="0">
                <a:solidFill>
                  <a:srgbClr val="FFFFFF"/>
                </a:solidFill>
              </a:rPr>
              <a:t>SINAVLAR</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2820EA5E-B41A-0E48-1B01-30667154659C}"/>
              </a:ext>
            </a:extLst>
          </p:cNvPr>
          <p:cNvSpPr>
            <a:spLocks noGrp="1"/>
          </p:cNvSpPr>
          <p:nvPr>
            <p:ph idx="1"/>
          </p:nvPr>
        </p:nvSpPr>
        <p:spPr>
          <a:xfrm>
            <a:off x="650747" y="2612256"/>
            <a:ext cx="10245850" cy="3761112"/>
          </a:xfrm>
        </p:spPr>
        <p:txBody>
          <a:bodyPr>
            <a:normAutofit/>
          </a:bodyPr>
          <a:lstStyle/>
          <a:p>
            <a:pPr>
              <a:lnSpc>
                <a:spcPct val="90000"/>
              </a:lnSpc>
            </a:pPr>
            <a:r>
              <a:rPr lang="tr-TR" b="1" u="sng" dirty="0" err="1">
                <a:effectLst/>
                <a:latin typeface="TimesNewRomanPSMT"/>
              </a:rPr>
              <a:t>Bütünleme</a:t>
            </a:r>
            <a:r>
              <a:rPr lang="tr-TR" b="1" u="sng" dirty="0">
                <a:effectLst/>
                <a:latin typeface="TimesNewRomanPSMT"/>
              </a:rPr>
              <a:t> Sınavı:</a:t>
            </a:r>
            <a:r>
              <a:rPr lang="tr-TR" u="sng" dirty="0">
                <a:effectLst/>
                <a:latin typeface="TimesNewRomanPSMT"/>
              </a:rPr>
              <a:t> </a:t>
            </a:r>
            <a:r>
              <a:rPr lang="tr-TR" sz="2000" dirty="0" err="1">
                <a:effectLst/>
                <a:latin typeface="TimesNewRomanPSMT"/>
              </a:rPr>
              <a:t>İlgili</a:t>
            </a:r>
            <a:r>
              <a:rPr lang="tr-TR" sz="2000" dirty="0">
                <a:effectLst/>
                <a:latin typeface="TimesNewRomanPSMT"/>
              </a:rPr>
              <a:t> yarıyıl veya yıl sonunda </a:t>
            </a:r>
            <a:r>
              <a:rPr lang="tr-TR" sz="2000" dirty="0" err="1">
                <a:effectLst/>
                <a:latin typeface="TimesNewRomanPSMT"/>
              </a:rPr>
              <a:t>almıs</a:t>
            </a:r>
            <a:r>
              <a:rPr lang="tr-TR" sz="2000" dirty="0">
                <a:effectLst/>
                <a:latin typeface="TimesNewRomanPSMT"/>
              </a:rPr>
              <a:t>̧ oldukları ders veya derslerin final sınavına girme hakkı elde edenlerden final sınavında </a:t>
            </a:r>
            <a:r>
              <a:rPr lang="tr-TR" sz="2000" dirty="0" err="1">
                <a:effectLst/>
                <a:latin typeface="TimesNewRomanPSMT"/>
              </a:rPr>
              <a:t>başarısız</a:t>
            </a:r>
            <a:r>
              <a:rPr lang="tr-TR" sz="2000" dirty="0">
                <a:effectLst/>
                <a:latin typeface="TimesNewRomanPSMT"/>
              </a:rPr>
              <a:t> olan </a:t>
            </a:r>
            <a:r>
              <a:rPr lang="tr-TR" sz="2000" dirty="0" err="1">
                <a:effectLst/>
                <a:latin typeface="TimesNewRomanPSMT"/>
              </a:rPr>
              <a:t>öğrenciler</a:t>
            </a:r>
            <a:r>
              <a:rPr lang="tr-TR" sz="2000" dirty="0">
                <a:effectLst/>
                <a:latin typeface="TimesNewRomanPSMT"/>
              </a:rPr>
              <a:t> ile sınava girme </a:t>
            </a:r>
            <a:r>
              <a:rPr lang="tr-TR" sz="2000" dirty="0" err="1">
                <a:effectLst/>
                <a:latin typeface="TimesNewRomanPSMT"/>
              </a:rPr>
              <a:t>şartlarını</a:t>
            </a:r>
            <a:r>
              <a:rPr lang="tr-TR" sz="2000" dirty="0">
                <a:effectLst/>
                <a:latin typeface="TimesNewRomanPSMT"/>
              </a:rPr>
              <a:t> </a:t>
            </a:r>
            <a:r>
              <a:rPr lang="tr-TR" sz="2000" dirty="0" err="1">
                <a:effectLst/>
                <a:latin typeface="TimesNewRomanPSMT"/>
              </a:rPr>
              <a:t>sağladığı</a:t>
            </a:r>
            <a:r>
              <a:rPr lang="tr-TR" sz="2000" dirty="0">
                <a:effectLst/>
                <a:latin typeface="TimesNewRomanPSMT"/>
              </a:rPr>
              <a:t> halde final sınavına giremeyen </a:t>
            </a:r>
            <a:r>
              <a:rPr lang="tr-TR" sz="2000" dirty="0" err="1">
                <a:effectLst/>
                <a:latin typeface="TimesNewRomanPSMT"/>
              </a:rPr>
              <a:t>öğrencilere</a:t>
            </a:r>
            <a:r>
              <a:rPr lang="tr-TR" sz="2000" dirty="0">
                <a:effectLst/>
                <a:latin typeface="TimesNewRomanPSMT"/>
              </a:rPr>
              <a:t> </a:t>
            </a:r>
            <a:r>
              <a:rPr lang="tr-TR" sz="2000" dirty="0" err="1">
                <a:effectLst/>
                <a:latin typeface="TimesNewRomanPSMT"/>
              </a:rPr>
              <a:t>başarısız</a:t>
            </a:r>
            <a:r>
              <a:rPr lang="tr-TR" sz="2000" dirty="0">
                <a:effectLst/>
                <a:latin typeface="TimesNewRomanPSMT"/>
              </a:rPr>
              <a:t>/</a:t>
            </a:r>
            <a:r>
              <a:rPr lang="tr-TR" sz="2000" dirty="0" err="1">
                <a:effectLst/>
                <a:latin typeface="TimesNewRomanPSMT"/>
              </a:rPr>
              <a:t>koşullu</a:t>
            </a:r>
            <a:r>
              <a:rPr lang="tr-TR" sz="2000" dirty="0">
                <a:effectLst/>
                <a:latin typeface="TimesNewRomanPSMT"/>
              </a:rPr>
              <a:t> </a:t>
            </a:r>
            <a:r>
              <a:rPr lang="tr-TR" sz="2000" dirty="0" err="1">
                <a:effectLst/>
                <a:latin typeface="TimesNewRomanPSMT"/>
              </a:rPr>
              <a:t>başarılı</a:t>
            </a:r>
            <a:r>
              <a:rPr lang="tr-TR" sz="2000" dirty="0">
                <a:effectLst/>
                <a:latin typeface="TimesNewRomanPSMT"/>
              </a:rPr>
              <a:t>/</a:t>
            </a:r>
            <a:r>
              <a:rPr lang="tr-TR" sz="2000" dirty="0" err="1">
                <a:effectLst/>
                <a:latin typeface="TimesNewRomanPSMT"/>
              </a:rPr>
              <a:t>başarılı</a:t>
            </a:r>
            <a:r>
              <a:rPr lang="tr-TR" sz="2000" dirty="0">
                <a:effectLst/>
                <a:latin typeface="TimesNewRomanPSMT"/>
              </a:rPr>
              <a:t> oldukları her ders </a:t>
            </a:r>
            <a:r>
              <a:rPr lang="tr-TR" sz="2000" dirty="0" err="1">
                <a:effectLst/>
                <a:latin typeface="TimesNewRomanPSMT"/>
              </a:rPr>
              <a:t>için</a:t>
            </a:r>
            <a:r>
              <a:rPr lang="tr-TR" sz="2000" dirty="0">
                <a:effectLst/>
                <a:latin typeface="TimesNewRomanPSMT"/>
              </a:rPr>
              <a:t> dersin </a:t>
            </a:r>
            <a:r>
              <a:rPr lang="tr-TR" sz="2000" dirty="0" err="1">
                <a:effectLst/>
                <a:latin typeface="TimesNewRomanPSMT"/>
              </a:rPr>
              <a:t>dönemi</a:t>
            </a:r>
            <a:r>
              <a:rPr lang="tr-TR" sz="2000" dirty="0">
                <a:effectLst/>
                <a:latin typeface="TimesNewRomanPSMT"/>
              </a:rPr>
              <a:t> sonunda yarıyıl sonu sınavından sonra yapılan sınavdır. </a:t>
            </a:r>
            <a:endParaRPr lang="tr-TR" sz="2000" u="sng" dirty="0">
              <a:latin typeface="TimesNewRomanPSMT"/>
            </a:endParaRPr>
          </a:p>
          <a:p>
            <a:pPr algn="ctr">
              <a:lnSpc>
                <a:spcPct val="90000"/>
              </a:lnSpc>
            </a:pPr>
            <a:r>
              <a:rPr lang="tr-TR" u="sng" dirty="0" err="1">
                <a:effectLst/>
                <a:latin typeface="TimesNewRomanPSMT"/>
              </a:rPr>
              <a:t>Bütünleme</a:t>
            </a:r>
            <a:r>
              <a:rPr lang="tr-TR" u="sng" dirty="0">
                <a:effectLst/>
                <a:latin typeface="TimesNewRomanPSMT"/>
              </a:rPr>
              <a:t> sınavlarının mazeret sınavları yapılmaz ve </a:t>
            </a:r>
            <a:r>
              <a:rPr lang="tr-TR" u="sng" dirty="0" err="1">
                <a:effectLst/>
                <a:latin typeface="TimesNewRomanPSMT"/>
              </a:rPr>
              <a:t>bütünleme</a:t>
            </a:r>
            <a:r>
              <a:rPr lang="tr-TR" u="sng" dirty="0">
                <a:effectLst/>
                <a:latin typeface="TimesNewRomanPSMT"/>
              </a:rPr>
              <a:t> sınav notu en son not olarak kabul edilir. </a:t>
            </a:r>
            <a:endParaRPr lang="tr-TR" u="sng" dirty="0"/>
          </a:p>
          <a:p>
            <a:pPr>
              <a:lnSpc>
                <a:spcPct val="90000"/>
              </a:lnSpc>
            </a:pPr>
            <a:endParaRPr lang="tr-TR" sz="1700" dirty="0"/>
          </a:p>
        </p:txBody>
      </p:sp>
      <p:sp>
        <p:nvSpPr>
          <p:cNvPr id="4" name="5 Köşeli Yıldız 3">
            <a:extLst>
              <a:ext uri="{FF2B5EF4-FFF2-40B4-BE49-F238E27FC236}">
                <a16:creationId xmlns:a16="http://schemas.microsoft.com/office/drawing/2014/main" id="{91391F65-6523-5C38-7ABF-E6C633BEDDC1}"/>
              </a:ext>
            </a:extLst>
          </p:cNvPr>
          <p:cNvSpPr/>
          <p:nvPr/>
        </p:nvSpPr>
        <p:spPr>
          <a:xfrm>
            <a:off x="5320145" y="4880758"/>
            <a:ext cx="1911928" cy="1492610"/>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536687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3024D395-2A8F-61C9-0ACB-0663393AC2B8}"/>
              </a:ext>
            </a:extLst>
          </p:cNvPr>
          <p:cNvSpPr>
            <a:spLocks noGrp="1"/>
          </p:cNvSpPr>
          <p:nvPr>
            <p:ph type="title"/>
          </p:nvPr>
        </p:nvSpPr>
        <p:spPr>
          <a:xfrm>
            <a:off x="804421" y="796374"/>
            <a:ext cx="10583158" cy="880027"/>
          </a:xfrm>
        </p:spPr>
        <p:txBody>
          <a:bodyPr>
            <a:normAutofit/>
          </a:bodyPr>
          <a:lstStyle/>
          <a:p>
            <a:r>
              <a:rPr lang="tr-TR" dirty="0">
                <a:solidFill>
                  <a:srgbClr val="FFFFFF"/>
                </a:solidFill>
              </a:rPr>
              <a:t>SINAVLAR</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6A5B59C2-3C7C-13B3-D04C-F4403403FDFC}"/>
              </a:ext>
            </a:extLst>
          </p:cNvPr>
          <p:cNvSpPr>
            <a:spLocks noGrp="1"/>
          </p:cNvSpPr>
          <p:nvPr>
            <p:ph idx="1"/>
          </p:nvPr>
        </p:nvSpPr>
        <p:spPr>
          <a:xfrm>
            <a:off x="484631" y="2612255"/>
            <a:ext cx="10411966" cy="3597367"/>
          </a:xfrm>
        </p:spPr>
        <p:txBody>
          <a:bodyPr>
            <a:normAutofit lnSpcReduction="10000"/>
          </a:bodyPr>
          <a:lstStyle/>
          <a:p>
            <a:r>
              <a:rPr lang="tr-TR" sz="2600" b="1" u="sng" dirty="0">
                <a:effectLst/>
                <a:latin typeface="TimesNewRomanPSMT"/>
              </a:rPr>
              <a:t>Mazeret Sınavı: </a:t>
            </a:r>
            <a:r>
              <a:rPr lang="tr-TR" dirty="0">
                <a:effectLst/>
                <a:latin typeface="TimesNewRomanPSMT"/>
              </a:rPr>
              <a:t>Mazeret sınavı, ara ve </a:t>
            </a:r>
            <a:r>
              <a:rPr lang="tr-TR" dirty="0" err="1">
                <a:effectLst/>
                <a:latin typeface="TimesNewRomanPSMT"/>
              </a:rPr>
              <a:t>yarıyılsonu</a:t>
            </a:r>
            <a:r>
              <a:rPr lang="tr-TR" dirty="0">
                <a:effectLst/>
                <a:latin typeface="TimesNewRomanPSMT"/>
              </a:rPr>
              <a:t> sınavları yerine kullanılabilir.</a:t>
            </a:r>
          </a:p>
          <a:p>
            <a:r>
              <a:rPr lang="tr-TR" dirty="0">
                <a:effectLst/>
                <a:latin typeface="TimesNewRomanPSMT"/>
              </a:rPr>
              <a:t> Bu sınavlara girme hakkı </a:t>
            </a:r>
            <a:r>
              <a:rPr lang="tr-TR" dirty="0" err="1">
                <a:effectLst/>
                <a:latin typeface="TimesNewRomanPSMT"/>
              </a:rPr>
              <a:t>olduğu</a:t>
            </a:r>
            <a:r>
              <a:rPr lang="tr-TR" dirty="0">
                <a:effectLst/>
                <a:latin typeface="TimesNewRomanPSMT"/>
              </a:rPr>
              <a:t> halde giremeyen </a:t>
            </a:r>
            <a:r>
              <a:rPr lang="tr-TR" dirty="0" err="1">
                <a:effectLst/>
                <a:latin typeface="TimesNewRomanPSMT"/>
              </a:rPr>
              <a:t>öğrencilerden</a:t>
            </a:r>
            <a:r>
              <a:rPr lang="tr-TR" dirty="0">
                <a:effectLst/>
                <a:latin typeface="TimesNewRomanPSMT"/>
              </a:rPr>
              <a:t> haklı ve </a:t>
            </a:r>
            <a:r>
              <a:rPr lang="tr-TR" dirty="0" err="1">
                <a:effectLst/>
                <a:latin typeface="TimesNewRomanPSMT"/>
              </a:rPr>
              <a:t>geçerli</a:t>
            </a:r>
            <a:r>
              <a:rPr lang="tr-TR" dirty="0">
                <a:effectLst/>
                <a:latin typeface="TimesNewRomanPSMT"/>
              </a:rPr>
              <a:t> nedenleri (mazeretleri) ilgili </a:t>
            </a:r>
            <a:r>
              <a:rPr lang="tr-TR" dirty="0" err="1">
                <a:effectLst/>
                <a:latin typeface="TimesNewRomanPSMT"/>
              </a:rPr>
              <a:t>yönetim</a:t>
            </a:r>
            <a:r>
              <a:rPr lang="tr-TR" dirty="0">
                <a:effectLst/>
                <a:latin typeface="TimesNewRomanPSMT"/>
              </a:rPr>
              <a:t> kurullarınca kabul edilenler, ara sınav haklarını aynı yarıyıl </a:t>
            </a:r>
            <a:r>
              <a:rPr lang="tr-TR" dirty="0" err="1">
                <a:effectLst/>
                <a:latin typeface="TimesNewRomanPSMT"/>
              </a:rPr>
              <a:t>içinde</a:t>
            </a:r>
            <a:r>
              <a:rPr lang="tr-TR" dirty="0">
                <a:effectLst/>
                <a:latin typeface="TimesNewRomanPSMT"/>
              </a:rPr>
              <a:t>; genel sınav haklarını da mazeretlerinin bitimini izleyen ilk genel sınav </a:t>
            </a:r>
            <a:r>
              <a:rPr lang="tr-TR" dirty="0" err="1">
                <a:effectLst/>
                <a:latin typeface="TimesNewRomanPSMT"/>
              </a:rPr>
              <a:t>döneminde</a:t>
            </a:r>
            <a:r>
              <a:rPr lang="tr-TR" dirty="0">
                <a:effectLst/>
                <a:latin typeface="TimesNewRomanPSMT"/>
              </a:rPr>
              <a:t> dekanlık, </a:t>
            </a:r>
            <a:r>
              <a:rPr lang="tr-TR" dirty="0" err="1">
                <a:effectLst/>
                <a:latin typeface="TimesNewRomanPSMT"/>
              </a:rPr>
              <a:t>yüksekokul</a:t>
            </a:r>
            <a:r>
              <a:rPr lang="tr-TR" dirty="0">
                <a:effectLst/>
                <a:latin typeface="TimesNewRomanPSMT"/>
              </a:rPr>
              <a:t> </a:t>
            </a:r>
            <a:r>
              <a:rPr lang="tr-TR" dirty="0" err="1">
                <a:effectLst/>
                <a:latin typeface="TimesNewRomanPSMT"/>
              </a:rPr>
              <a:t>müdürlüğu</a:t>
            </a:r>
            <a:r>
              <a:rPr lang="tr-TR" dirty="0">
                <a:effectLst/>
                <a:latin typeface="TimesNewRomanPSMT"/>
              </a:rPr>
              <a:t>̈ veya </a:t>
            </a:r>
            <a:r>
              <a:rPr lang="tr-TR" dirty="0" err="1">
                <a:effectLst/>
                <a:latin typeface="TimesNewRomanPSMT"/>
              </a:rPr>
              <a:t>bölüm</a:t>
            </a:r>
            <a:r>
              <a:rPr lang="tr-TR" dirty="0">
                <a:effectLst/>
                <a:latin typeface="TimesNewRomanPSMT"/>
              </a:rPr>
              <a:t>/anabilim/</a:t>
            </a:r>
            <a:r>
              <a:rPr lang="tr-TR" dirty="0" err="1">
                <a:effectLst/>
                <a:latin typeface="TimesNewRomanPSMT"/>
              </a:rPr>
              <a:t>anasanat</a:t>
            </a:r>
            <a:r>
              <a:rPr lang="tr-TR" dirty="0">
                <a:effectLst/>
                <a:latin typeface="TimesNewRomanPSMT"/>
              </a:rPr>
              <a:t> dalı </a:t>
            </a:r>
            <a:r>
              <a:rPr lang="tr-TR" dirty="0" err="1">
                <a:effectLst/>
                <a:latin typeface="TimesNewRomanPSMT"/>
              </a:rPr>
              <a:t>başkanlığınca</a:t>
            </a:r>
            <a:r>
              <a:rPr lang="tr-TR" dirty="0">
                <a:effectLst/>
                <a:latin typeface="TimesNewRomanPSMT"/>
              </a:rPr>
              <a:t> belirlenen </a:t>
            </a:r>
            <a:r>
              <a:rPr lang="tr-TR" dirty="0" err="1">
                <a:effectLst/>
                <a:latin typeface="TimesNewRomanPSMT"/>
              </a:rPr>
              <a:t>gün</a:t>
            </a:r>
            <a:r>
              <a:rPr lang="tr-TR" dirty="0">
                <a:effectLst/>
                <a:latin typeface="TimesNewRomanPSMT"/>
              </a:rPr>
              <a:t>, yer ve saatte kullanırlar. </a:t>
            </a:r>
          </a:p>
          <a:p>
            <a:r>
              <a:rPr lang="tr-TR" dirty="0">
                <a:effectLst/>
                <a:latin typeface="TimesNewRomanPSMT"/>
              </a:rPr>
              <a:t>Mazeret sınavları </a:t>
            </a:r>
            <a:r>
              <a:rPr lang="tr-TR" dirty="0" err="1">
                <a:effectLst/>
                <a:latin typeface="TimesNewRomanPSMT"/>
              </a:rPr>
              <a:t>için</a:t>
            </a:r>
            <a:r>
              <a:rPr lang="tr-TR" dirty="0">
                <a:effectLst/>
                <a:latin typeface="TimesNewRomanPSMT"/>
              </a:rPr>
              <a:t> ikinci bir mazeret sınav tarihi verilmez. </a:t>
            </a:r>
            <a:endParaRPr lang="tr-TR" dirty="0"/>
          </a:p>
          <a:p>
            <a:endParaRPr lang="tr-TR" dirty="0"/>
          </a:p>
        </p:txBody>
      </p:sp>
    </p:spTree>
    <p:extLst>
      <p:ext uri="{BB962C8B-B14F-4D97-AF65-F5344CB8AC3E}">
        <p14:creationId xmlns:p14="http://schemas.microsoft.com/office/powerpoint/2010/main" val="4124202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472860B4-8727-D698-1B20-FC1FBC53E24E}"/>
              </a:ext>
            </a:extLst>
          </p:cNvPr>
          <p:cNvSpPr>
            <a:spLocks noGrp="1"/>
          </p:cNvSpPr>
          <p:nvPr>
            <p:ph type="title"/>
          </p:nvPr>
        </p:nvSpPr>
        <p:spPr>
          <a:xfrm>
            <a:off x="952108" y="954756"/>
            <a:ext cx="2730414" cy="4946003"/>
          </a:xfrm>
        </p:spPr>
        <p:txBody>
          <a:bodyPr>
            <a:normAutofit/>
          </a:bodyPr>
          <a:lstStyle/>
          <a:p>
            <a:endParaRPr lang="tr-TR" dirty="0">
              <a:solidFill>
                <a:srgbClr val="FFFFFF"/>
              </a:solidFill>
            </a:endParaRP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02E45241-7261-D90A-F3FA-16628C56165E}"/>
              </a:ext>
            </a:extLst>
          </p:cNvPr>
          <p:cNvSpPr>
            <a:spLocks noGrp="1"/>
          </p:cNvSpPr>
          <p:nvPr>
            <p:ph idx="1"/>
          </p:nvPr>
        </p:nvSpPr>
        <p:spPr>
          <a:xfrm>
            <a:off x="5140934" y="469900"/>
            <a:ext cx="5953630" cy="5405968"/>
          </a:xfrm>
        </p:spPr>
        <p:txBody>
          <a:bodyPr anchor="ctr">
            <a:normAutofit/>
          </a:bodyPr>
          <a:lstStyle/>
          <a:p>
            <a:r>
              <a:rPr lang="tr-TR" dirty="0" err="1">
                <a:effectLst/>
                <a:latin typeface="TimesNewRomanPSMT"/>
              </a:rPr>
              <a:t>Öğrenciler</a:t>
            </a:r>
            <a:r>
              <a:rPr lang="tr-TR" dirty="0">
                <a:effectLst/>
                <a:latin typeface="TimesNewRomanPSMT"/>
              </a:rPr>
              <a:t> sınava ilan edilen </a:t>
            </a:r>
            <a:r>
              <a:rPr lang="tr-TR" dirty="0" err="1">
                <a:effectLst/>
                <a:latin typeface="TimesNewRomanPSMT"/>
              </a:rPr>
              <a:t>gün</a:t>
            </a:r>
            <a:r>
              <a:rPr lang="tr-TR" dirty="0">
                <a:effectLst/>
                <a:latin typeface="TimesNewRomanPSMT"/>
              </a:rPr>
              <a:t>, saat ve yerde girmek ve kimlik belgeleri ile istenecek </a:t>
            </a:r>
            <a:r>
              <a:rPr lang="tr-TR" dirty="0" err="1">
                <a:effectLst/>
                <a:latin typeface="TimesNewRomanPSMT"/>
              </a:rPr>
              <a:t>başka</a:t>
            </a:r>
            <a:r>
              <a:rPr lang="tr-TR" dirty="0">
                <a:effectLst/>
                <a:latin typeface="TimesNewRomanPSMT"/>
              </a:rPr>
              <a:t> belgeleri yanlarında bulundurmak zorundadırlar. </a:t>
            </a:r>
          </a:p>
          <a:p>
            <a:r>
              <a:rPr lang="tr-TR" dirty="0">
                <a:effectLst/>
                <a:latin typeface="TimesNewRomanPSMT"/>
              </a:rPr>
              <a:t>Aksi halde sınavları </a:t>
            </a:r>
            <a:r>
              <a:rPr lang="tr-TR" dirty="0" err="1">
                <a:effectLst/>
                <a:latin typeface="TimesNewRomanPSMT"/>
              </a:rPr>
              <a:t>geçersiz</a:t>
            </a:r>
            <a:r>
              <a:rPr lang="tr-TR" dirty="0">
                <a:effectLst/>
                <a:latin typeface="TimesNewRomanPSMT"/>
              </a:rPr>
              <a:t> sayılır.</a:t>
            </a:r>
          </a:p>
          <a:p>
            <a:r>
              <a:rPr lang="tr-TR" dirty="0">
                <a:effectLst/>
                <a:latin typeface="TimesNewRomanPSMT"/>
              </a:rPr>
              <a:t> </a:t>
            </a:r>
            <a:r>
              <a:rPr lang="tr-TR" dirty="0" err="1">
                <a:effectLst/>
                <a:latin typeface="TimesNewRomanPSMT"/>
              </a:rPr>
              <a:t>Öğrencinin</a:t>
            </a:r>
            <a:r>
              <a:rPr lang="tr-TR" dirty="0">
                <a:effectLst/>
                <a:latin typeface="TimesNewRomanPSMT"/>
              </a:rPr>
              <a:t>, hak </a:t>
            </a:r>
            <a:r>
              <a:rPr lang="tr-TR" dirty="0" err="1">
                <a:effectLst/>
                <a:latin typeface="TimesNewRomanPSMT"/>
              </a:rPr>
              <a:t>etmediği</a:t>
            </a:r>
            <a:r>
              <a:rPr lang="tr-TR" dirty="0">
                <a:effectLst/>
                <a:latin typeface="TimesNewRomanPSMT"/>
              </a:rPr>
              <a:t> bir sınava girmesi durumunda </a:t>
            </a:r>
            <a:r>
              <a:rPr lang="tr-TR" dirty="0" err="1">
                <a:effectLst/>
                <a:latin typeface="TimesNewRomanPSMT"/>
              </a:rPr>
              <a:t>aldığı</a:t>
            </a:r>
            <a:r>
              <a:rPr lang="tr-TR" dirty="0">
                <a:effectLst/>
                <a:latin typeface="TimesNewRomanPSMT"/>
              </a:rPr>
              <a:t> not, ilan </a:t>
            </a:r>
            <a:r>
              <a:rPr lang="tr-TR" dirty="0" err="1">
                <a:effectLst/>
                <a:latin typeface="TimesNewRomanPSMT"/>
              </a:rPr>
              <a:t>edilmis</a:t>
            </a:r>
            <a:r>
              <a:rPr lang="tr-TR" dirty="0">
                <a:effectLst/>
                <a:latin typeface="TimesNewRomanPSMT"/>
              </a:rPr>
              <a:t>̧ olsa da iptal edilir. </a:t>
            </a:r>
            <a:endParaRPr lang="tr-TR" dirty="0"/>
          </a:p>
          <a:p>
            <a:r>
              <a:rPr lang="tr-TR" dirty="0">
                <a:effectLst/>
                <a:latin typeface="TimesNewRomanPSMT"/>
              </a:rPr>
              <a:t>Yazılı sınav belgeleri en az iki yıl saklanır. </a:t>
            </a:r>
            <a:endParaRPr lang="tr-TR" dirty="0"/>
          </a:p>
          <a:p>
            <a:endParaRPr lang="tr-TR" dirty="0"/>
          </a:p>
        </p:txBody>
      </p:sp>
      <p:sp>
        <p:nvSpPr>
          <p:cNvPr id="4" name="5 Köşeli Yıldız 3">
            <a:extLst>
              <a:ext uri="{FF2B5EF4-FFF2-40B4-BE49-F238E27FC236}">
                <a16:creationId xmlns:a16="http://schemas.microsoft.com/office/drawing/2014/main" id="{52191E9A-BB19-5C58-E44A-9B75C22D22B0}"/>
              </a:ext>
            </a:extLst>
          </p:cNvPr>
          <p:cNvSpPr/>
          <p:nvPr/>
        </p:nvSpPr>
        <p:spPr>
          <a:xfrm>
            <a:off x="1456267" y="2133600"/>
            <a:ext cx="2184400" cy="2015067"/>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76182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818EDC-A75B-F370-252E-D9B01BD882EA}"/>
              </a:ext>
            </a:extLst>
          </p:cNvPr>
          <p:cNvSpPr>
            <a:spLocks noGrp="1"/>
          </p:cNvSpPr>
          <p:nvPr>
            <p:ph type="title"/>
          </p:nvPr>
        </p:nvSpPr>
        <p:spPr/>
        <p:txBody>
          <a:bodyPr>
            <a:normAutofit fontScale="90000"/>
          </a:bodyPr>
          <a:lstStyle/>
          <a:p>
            <a:r>
              <a:rPr lang="tr-TR" dirty="0"/>
              <a:t>SINAV SONUÇLARININ İLANI, İTİRAZ VE KESİNLEŞMESİ</a:t>
            </a:r>
          </a:p>
        </p:txBody>
      </p:sp>
      <p:sp>
        <p:nvSpPr>
          <p:cNvPr id="3" name="İçerik Yer Tutucusu 2">
            <a:extLst>
              <a:ext uri="{FF2B5EF4-FFF2-40B4-BE49-F238E27FC236}">
                <a16:creationId xmlns:a16="http://schemas.microsoft.com/office/drawing/2014/main" id="{1DF46D42-7D94-81BC-44B5-2BB7C7527C5E}"/>
              </a:ext>
            </a:extLst>
          </p:cNvPr>
          <p:cNvSpPr>
            <a:spLocks noGrp="1"/>
          </p:cNvSpPr>
          <p:nvPr>
            <p:ph idx="1"/>
          </p:nvPr>
        </p:nvSpPr>
        <p:spPr/>
        <p:txBody>
          <a:bodyPr>
            <a:normAutofit/>
          </a:bodyPr>
          <a:lstStyle/>
          <a:p>
            <a:r>
              <a:rPr lang="tr-TR" sz="1900" dirty="0" err="1">
                <a:latin typeface="TimesNewRomanPSMT"/>
              </a:rPr>
              <a:t>Ö</a:t>
            </a:r>
            <a:r>
              <a:rPr lang="tr-TR" dirty="0" err="1">
                <a:effectLst/>
                <a:latin typeface="TimesNewRomanPSMT"/>
              </a:rPr>
              <a:t>̈ğrenciler</a:t>
            </a:r>
            <a:r>
              <a:rPr lang="tr-TR" dirty="0">
                <a:effectLst/>
                <a:latin typeface="TimesNewRomanPSMT"/>
              </a:rPr>
              <a:t> Akademik takvimde belirtilen, sınav </a:t>
            </a:r>
            <a:r>
              <a:rPr lang="tr-TR" dirty="0" err="1">
                <a:effectLst/>
                <a:latin typeface="TimesNewRomanPSMT"/>
              </a:rPr>
              <a:t>sonuçlarının</a:t>
            </a:r>
            <a:r>
              <a:rPr lang="tr-TR" dirty="0">
                <a:effectLst/>
                <a:latin typeface="TimesNewRomanPSMT"/>
              </a:rPr>
              <a:t> </a:t>
            </a:r>
            <a:r>
              <a:rPr lang="tr-TR" dirty="0" err="1">
                <a:effectLst/>
                <a:latin typeface="TimesNewRomanPSMT"/>
              </a:rPr>
              <a:t>Öğrenci</a:t>
            </a:r>
            <a:r>
              <a:rPr lang="tr-TR" dirty="0">
                <a:effectLst/>
                <a:latin typeface="TimesNewRomanPSMT"/>
              </a:rPr>
              <a:t> </a:t>
            </a:r>
            <a:r>
              <a:rPr lang="tr-TR" dirty="0" err="1">
                <a:effectLst/>
                <a:latin typeface="TimesNewRomanPSMT"/>
              </a:rPr>
              <a:t>İşleri</a:t>
            </a:r>
            <a:r>
              <a:rPr lang="tr-TR" dirty="0">
                <a:effectLst/>
                <a:latin typeface="TimesNewRomanPSMT"/>
              </a:rPr>
              <a:t> </a:t>
            </a:r>
            <a:r>
              <a:rPr lang="tr-TR" dirty="0" err="1">
                <a:effectLst/>
                <a:latin typeface="TimesNewRomanPSMT"/>
              </a:rPr>
              <a:t>Müdürlüğu</a:t>
            </a:r>
            <a:r>
              <a:rPr lang="tr-TR" dirty="0">
                <a:effectLst/>
                <a:latin typeface="TimesNewRomanPSMT"/>
              </a:rPr>
              <a:t>̈’ne son teslim tarihinden itibaren 15 </a:t>
            </a:r>
            <a:r>
              <a:rPr lang="tr-TR" dirty="0" err="1">
                <a:effectLst/>
                <a:latin typeface="TimesNewRomanPSMT"/>
              </a:rPr>
              <a:t>gün</a:t>
            </a:r>
            <a:r>
              <a:rPr lang="tr-TR" dirty="0">
                <a:effectLst/>
                <a:latin typeface="TimesNewRomanPSMT"/>
              </a:rPr>
              <a:t> </a:t>
            </a:r>
            <a:r>
              <a:rPr lang="tr-TR" dirty="0" err="1">
                <a:effectLst/>
                <a:latin typeface="TimesNewRomanPSMT"/>
              </a:rPr>
              <a:t>içinde</a:t>
            </a:r>
            <a:r>
              <a:rPr lang="tr-TR" dirty="0">
                <a:effectLst/>
                <a:latin typeface="TimesNewRomanPSMT"/>
              </a:rPr>
              <a:t>, maddi hata </a:t>
            </a:r>
            <a:r>
              <a:rPr lang="tr-TR" dirty="0" err="1">
                <a:effectLst/>
                <a:latin typeface="TimesNewRomanPSMT"/>
              </a:rPr>
              <a:t>gerekçesi</a:t>
            </a:r>
            <a:r>
              <a:rPr lang="tr-TR" dirty="0">
                <a:effectLst/>
                <a:latin typeface="TimesNewRomanPSMT"/>
              </a:rPr>
              <a:t> ile </a:t>
            </a:r>
            <a:r>
              <a:rPr lang="tr-TR" dirty="0" err="1">
                <a:effectLst/>
                <a:latin typeface="TimesNewRomanPSMT"/>
              </a:rPr>
              <a:t>dekanlığa</a:t>
            </a:r>
            <a:r>
              <a:rPr lang="tr-TR" dirty="0">
                <a:effectLst/>
                <a:latin typeface="TimesNewRomanPSMT"/>
              </a:rPr>
              <a:t>/ </a:t>
            </a:r>
            <a:r>
              <a:rPr lang="tr-TR" dirty="0" err="1">
                <a:effectLst/>
                <a:latin typeface="TimesNewRomanPSMT"/>
              </a:rPr>
              <a:t>yüksekokul</a:t>
            </a:r>
            <a:r>
              <a:rPr lang="tr-TR" dirty="0">
                <a:effectLst/>
                <a:latin typeface="TimesNewRomanPSMT"/>
              </a:rPr>
              <a:t> </a:t>
            </a:r>
            <a:r>
              <a:rPr lang="tr-TR" dirty="0" err="1">
                <a:effectLst/>
                <a:latin typeface="TimesNewRomanPSMT"/>
              </a:rPr>
              <a:t>müdürlüğüne</a:t>
            </a:r>
            <a:r>
              <a:rPr lang="tr-TR" dirty="0">
                <a:effectLst/>
                <a:latin typeface="TimesNewRomanPSMT"/>
              </a:rPr>
              <a:t> yazılı olarak </a:t>
            </a:r>
            <a:r>
              <a:rPr lang="tr-TR" dirty="0" err="1">
                <a:effectLst/>
                <a:latin typeface="TimesNewRomanPSMT"/>
              </a:rPr>
              <a:t>başvurmak</a:t>
            </a:r>
            <a:r>
              <a:rPr lang="tr-TR" dirty="0">
                <a:effectLst/>
                <a:latin typeface="TimesNewRomanPSMT"/>
              </a:rPr>
              <a:t> suretiyle sınav </a:t>
            </a:r>
            <a:r>
              <a:rPr lang="tr-TR" dirty="0" err="1">
                <a:effectLst/>
                <a:latin typeface="TimesNewRomanPSMT"/>
              </a:rPr>
              <a:t>sonuçlarına</a:t>
            </a:r>
            <a:r>
              <a:rPr lang="tr-TR" dirty="0">
                <a:effectLst/>
                <a:latin typeface="TimesNewRomanPSMT"/>
              </a:rPr>
              <a:t> itiraz edebilirler.  </a:t>
            </a:r>
          </a:p>
        </p:txBody>
      </p:sp>
    </p:spTree>
    <p:extLst>
      <p:ext uri="{BB962C8B-B14F-4D97-AF65-F5344CB8AC3E}">
        <p14:creationId xmlns:p14="http://schemas.microsoft.com/office/powerpoint/2010/main" val="4119904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4DABF16-F05D-1B99-759C-2BE2A7860F49}"/>
              </a:ext>
            </a:extLst>
          </p:cNvPr>
          <p:cNvSpPr>
            <a:spLocks noGrp="1"/>
          </p:cNvSpPr>
          <p:nvPr>
            <p:ph type="title"/>
          </p:nvPr>
        </p:nvSpPr>
        <p:spPr>
          <a:xfrm>
            <a:off x="804421" y="796374"/>
            <a:ext cx="10583158" cy="880027"/>
          </a:xfrm>
        </p:spPr>
        <p:txBody>
          <a:bodyPr>
            <a:normAutofit/>
          </a:bodyPr>
          <a:lstStyle/>
          <a:p>
            <a:r>
              <a:rPr lang="tr-TR">
                <a:solidFill>
                  <a:srgbClr val="FFFFFF"/>
                </a:solidFill>
              </a:rPr>
              <a:t>DERS BAŞARI NOTU</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14502019-92B7-D1E4-0EA5-22ED40302EAD}"/>
              </a:ext>
            </a:extLst>
          </p:cNvPr>
          <p:cNvSpPr>
            <a:spLocks noGrp="1"/>
          </p:cNvSpPr>
          <p:nvPr>
            <p:ph idx="1"/>
          </p:nvPr>
        </p:nvSpPr>
        <p:spPr>
          <a:xfrm>
            <a:off x="650747" y="2612256"/>
            <a:ext cx="10245850" cy="3761112"/>
          </a:xfrm>
        </p:spPr>
        <p:txBody>
          <a:bodyPr>
            <a:normAutofit/>
          </a:bodyPr>
          <a:lstStyle/>
          <a:p>
            <a:pPr>
              <a:lnSpc>
                <a:spcPct val="90000"/>
              </a:lnSpc>
            </a:pPr>
            <a:r>
              <a:rPr lang="tr-TR" dirty="0">
                <a:effectLst/>
                <a:latin typeface="TimesNewRomanPSMT"/>
              </a:rPr>
              <a:t>Bir dersteki </a:t>
            </a:r>
            <a:r>
              <a:rPr lang="tr-TR" dirty="0" err="1">
                <a:effectLst/>
                <a:latin typeface="TimesNewRomanPSMT"/>
              </a:rPr>
              <a:t>başarı</a:t>
            </a:r>
            <a:r>
              <a:rPr lang="tr-TR" dirty="0">
                <a:effectLst/>
                <a:latin typeface="TimesNewRomanPSMT"/>
              </a:rPr>
              <a:t> durumu ders </a:t>
            </a:r>
            <a:r>
              <a:rPr lang="tr-TR" dirty="0" err="1">
                <a:effectLst/>
                <a:latin typeface="TimesNewRomanPSMT"/>
              </a:rPr>
              <a:t>başarı</a:t>
            </a:r>
            <a:r>
              <a:rPr lang="tr-TR" dirty="0">
                <a:effectLst/>
                <a:latin typeface="TimesNewRomanPSMT"/>
              </a:rPr>
              <a:t> notu ile belirlenir.</a:t>
            </a:r>
          </a:p>
          <a:p>
            <a:pPr>
              <a:lnSpc>
                <a:spcPct val="90000"/>
              </a:lnSpc>
            </a:pPr>
            <a:r>
              <a:rPr lang="tr-TR" dirty="0">
                <a:effectLst/>
                <a:latin typeface="TimesNewRomanPSMT"/>
              </a:rPr>
              <a:t> Ders </a:t>
            </a:r>
            <a:r>
              <a:rPr lang="tr-TR" dirty="0" err="1">
                <a:effectLst/>
                <a:latin typeface="TimesNewRomanPSMT"/>
              </a:rPr>
              <a:t>başarı</a:t>
            </a:r>
            <a:r>
              <a:rPr lang="tr-TR" dirty="0">
                <a:effectLst/>
                <a:latin typeface="TimesNewRomanPSMT"/>
              </a:rPr>
              <a:t> notu; </a:t>
            </a:r>
            <a:r>
              <a:rPr lang="tr-TR" dirty="0" err="1">
                <a:effectLst/>
                <a:latin typeface="TimesNewRomanPSMT"/>
              </a:rPr>
              <a:t>öğrencinin</a:t>
            </a:r>
            <a:r>
              <a:rPr lang="tr-TR" dirty="0">
                <a:effectLst/>
                <a:latin typeface="TimesNewRomanPSMT"/>
              </a:rPr>
              <a:t> yarıyıldaki ara sınavlar, </a:t>
            </a:r>
            <a:r>
              <a:rPr lang="tr-TR" dirty="0" err="1">
                <a:effectLst/>
                <a:latin typeface="TimesNewRomanPSMT"/>
              </a:rPr>
              <a:t>ödevler</a:t>
            </a:r>
            <a:r>
              <a:rPr lang="tr-TR" dirty="0">
                <a:effectLst/>
                <a:latin typeface="TimesNewRomanPSMT"/>
              </a:rPr>
              <a:t>, uygulamalı </a:t>
            </a:r>
            <a:r>
              <a:rPr lang="tr-TR" dirty="0" err="1">
                <a:effectLst/>
                <a:latin typeface="TimesNewRomanPSMT"/>
              </a:rPr>
              <a:t>çalışmalar</a:t>
            </a:r>
            <a:r>
              <a:rPr lang="tr-TR" dirty="0">
                <a:effectLst/>
                <a:latin typeface="TimesNewRomanPSMT"/>
              </a:rPr>
              <a:t> ve genel sınavda </a:t>
            </a:r>
            <a:r>
              <a:rPr lang="tr-TR" dirty="0" err="1">
                <a:effectLst/>
                <a:latin typeface="TimesNewRomanPSMT"/>
              </a:rPr>
              <a:t>gösterdiği</a:t>
            </a:r>
            <a:r>
              <a:rPr lang="tr-TR" dirty="0">
                <a:effectLst/>
                <a:latin typeface="TimesNewRomanPSMT"/>
              </a:rPr>
              <a:t> </a:t>
            </a:r>
            <a:r>
              <a:rPr lang="tr-TR" dirty="0" err="1">
                <a:effectLst/>
                <a:latin typeface="TimesNewRomanPSMT"/>
              </a:rPr>
              <a:t>başarının</a:t>
            </a:r>
            <a:r>
              <a:rPr lang="tr-TR" dirty="0">
                <a:effectLst/>
                <a:latin typeface="TimesNewRomanPSMT"/>
              </a:rPr>
              <a:t> birlikte </a:t>
            </a:r>
            <a:r>
              <a:rPr lang="tr-TR" dirty="0" err="1">
                <a:effectLst/>
                <a:latin typeface="TimesNewRomanPSMT"/>
              </a:rPr>
              <a:t>değerlendirmesiyle</a:t>
            </a:r>
            <a:r>
              <a:rPr lang="tr-TR" dirty="0">
                <a:effectLst/>
                <a:latin typeface="TimesNewRomanPSMT"/>
              </a:rPr>
              <a:t> elde edilir. </a:t>
            </a:r>
          </a:p>
          <a:p>
            <a:pPr>
              <a:lnSpc>
                <a:spcPct val="90000"/>
              </a:lnSpc>
            </a:pPr>
            <a:r>
              <a:rPr lang="tr-TR" dirty="0">
                <a:effectLst/>
                <a:latin typeface="TimesNewRomanPSMT"/>
              </a:rPr>
              <a:t>Yarıyıl </a:t>
            </a:r>
            <a:r>
              <a:rPr lang="tr-TR" dirty="0" err="1">
                <a:effectLst/>
                <a:latin typeface="TimesNewRomanPSMT"/>
              </a:rPr>
              <a:t>içi</a:t>
            </a:r>
            <a:r>
              <a:rPr lang="tr-TR" dirty="0">
                <a:effectLst/>
                <a:latin typeface="TimesNewRomanPSMT"/>
              </a:rPr>
              <a:t> </a:t>
            </a:r>
            <a:r>
              <a:rPr lang="tr-TR" dirty="0" err="1">
                <a:effectLst/>
                <a:latin typeface="TimesNewRomanPSMT"/>
              </a:rPr>
              <a:t>başarının</a:t>
            </a:r>
            <a:r>
              <a:rPr lang="tr-TR" dirty="0">
                <a:effectLst/>
                <a:latin typeface="TimesNewRomanPSMT"/>
              </a:rPr>
              <a:t> ve genel sınavın ders </a:t>
            </a:r>
            <a:r>
              <a:rPr lang="tr-TR" dirty="0" err="1">
                <a:effectLst/>
                <a:latin typeface="TimesNewRomanPSMT"/>
              </a:rPr>
              <a:t>başarı</a:t>
            </a:r>
            <a:r>
              <a:rPr lang="tr-TR" dirty="0">
                <a:effectLst/>
                <a:latin typeface="TimesNewRomanPSMT"/>
              </a:rPr>
              <a:t> notuna etkileri ve </a:t>
            </a:r>
            <a:r>
              <a:rPr lang="tr-TR" dirty="0" err="1">
                <a:effectLst/>
                <a:latin typeface="TimesNewRomanPSMT"/>
              </a:rPr>
              <a:t>öğrencinin</a:t>
            </a:r>
            <a:r>
              <a:rPr lang="tr-TR" dirty="0">
                <a:effectLst/>
                <a:latin typeface="TimesNewRomanPSMT"/>
              </a:rPr>
              <a:t> </a:t>
            </a:r>
            <a:r>
              <a:rPr lang="tr-TR" dirty="0" err="1">
                <a:effectLst/>
                <a:latin typeface="TimesNewRomanPSMT"/>
              </a:rPr>
              <a:t>başarılı</a:t>
            </a:r>
            <a:r>
              <a:rPr lang="tr-TR" dirty="0">
                <a:effectLst/>
                <a:latin typeface="TimesNewRomanPSMT"/>
              </a:rPr>
              <a:t> sayılması </a:t>
            </a:r>
            <a:r>
              <a:rPr lang="tr-TR" dirty="0" err="1">
                <a:effectLst/>
                <a:latin typeface="TimesNewRomanPSMT"/>
              </a:rPr>
              <a:t>için</a:t>
            </a:r>
            <a:r>
              <a:rPr lang="tr-TR" dirty="0">
                <a:effectLst/>
                <a:latin typeface="TimesNewRomanPSMT"/>
              </a:rPr>
              <a:t> genel sınavda alması gereken en az not (100 </a:t>
            </a:r>
            <a:r>
              <a:rPr lang="tr-TR" dirty="0" err="1">
                <a:effectLst/>
                <a:latin typeface="TimesNewRomanPSMT"/>
              </a:rPr>
              <a:t>üzerinden</a:t>
            </a:r>
            <a:r>
              <a:rPr lang="tr-TR" dirty="0">
                <a:effectLst/>
                <a:latin typeface="TimesNewRomanPSMT"/>
              </a:rPr>
              <a:t> 45) ile dersin uygulama planı, dersin sorumlu </a:t>
            </a:r>
            <a:r>
              <a:rPr lang="tr-TR" dirty="0" err="1">
                <a:effectLst/>
                <a:latin typeface="TimesNewRomanPSMT"/>
              </a:rPr>
              <a:t>öğretim</a:t>
            </a:r>
            <a:r>
              <a:rPr lang="tr-TR" dirty="0">
                <a:effectLst/>
                <a:latin typeface="TimesNewRomanPSMT"/>
              </a:rPr>
              <a:t> elemanı tarafından yarıyıl </a:t>
            </a:r>
            <a:r>
              <a:rPr lang="tr-TR" dirty="0" err="1">
                <a:effectLst/>
                <a:latin typeface="TimesNewRomanPSMT"/>
              </a:rPr>
              <a:t>başında</a:t>
            </a:r>
            <a:r>
              <a:rPr lang="tr-TR" dirty="0">
                <a:effectLst/>
                <a:latin typeface="TimesNewRomanPSMT"/>
              </a:rPr>
              <a:t> </a:t>
            </a:r>
            <a:r>
              <a:rPr lang="tr-TR" dirty="0" err="1">
                <a:effectLst/>
                <a:latin typeface="TimesNewRomanPSMT"/>
              </a:rPr>
              <a:t>öğrencilere</a:t>
            </a:r>
            <a:r>
              <a:rPr lang="tr-TR" dirty="0">
                <a:effectLst/>
                <a:latin typeface="TimesNewRomanPSMT"/>
              </a:rPr>
              <a:t> duyurulur.</a:t>
            </a:r>
          </a:p>
          <a:p>
            <a:pPr>
              <a:lnSpc>
                <a:spcPct val="90000"/>
              </a:lnSpc>
            </a:pPr>
            <a:r>
              <a:rPr lang="tr-TR" dirty="0">
                <a:effectLst/>
                <a:latin typeface="TimesNewRomanPSMT"/>
              </a:rPr>
              <a:t> Genel sınava girmeyen </a:t>
            </a:r>
            <a:r>
              <a:rPr lang="tr-TR" dirty="0" err="1">
                <a:effectLst/>
                <a:latin typeface="TimesNewRomanPSMT"/>
              </a:rPr>
              <a:t>öğrenci</a:t>
            </a:r>
            <a:r>
              <a:rPr lang="tr-TR" dirty="0">
                <a:effectLst/>
                <a:latin typeface="TimesNewRomanPSMT"/>
              </a:rPr>
              <a:t> o dersten </a:t>
            </a:r>
            <a:r>
              <a:rPr lang="tr-TR" dirty="0" err="1">
                <a:effectLst/>
                <a:latin typeface="TimesNewRomanPSMT"/>
              </a:rPr>
              <a:t>başarısız</a:t>
            </a:r>
            <a:r>
              <a:rPr lang="tr-TR" dirty="0">
                <a:effectLst/>
                <a:latin typeface="TimesNewRomanPSMT"/>
              </a:rPr>
              <a:t> sayılır.  </a:t>
            </a:r>
            <a:endParaRPr lang="tr-TR" dirty="0"/>
          </a:p>
          <a:p>
            <a:pPr>
              <a:lnSpc>
                <a:spcPct val="90000"/>
              </a:lnSpc>
            </a:pPr>
            <a:endParaRPr lang="tr-TR" sz="2200" dirty="0"/>
          </a:p>
        </p:txBody>
      </p:sp>
    </p:spTree>
    <p:extLst>
      <p:ext uri="{BB962C8B-B14F-4D97-AF65-F5344CB8AC3E}">
        <p14:creationId xmlns:p14="http://schemas.microsoft.com/office/powerpoint/2010/main" val="2227676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C799BF-CBC2-619A-D78D-7959061774FD}"/>
              </a:ext>
            </a:extLst>
          </p:cNvPr>
          <p:cNvSpPr>
            <a:spLocks noGrp="1"/>
          </p:cNvSpPr>
          <p:nvPr>
            <p:ph type="title"/>
          </p:nvPr>
        </p:nvSpPr>
        <p:spPr>
          <a:xfrm>
            <a:off x="1104405" y="782349"/>
            <a:ext cx="9792193" cy="1454726"/>
          </a:xfrm>
        </p:spPr>
        <p:txBody>
          <a:bodyPr>
            <a:normAutofit/>
          </a:bodyPr>
          <a:lstStyle/>
          <a:p>
            <a:r>
              <a:rPr lang="tr-TR" sz="2000" b="1" u="sng" dirty="0">
                <a:latin typeface="TimesNewRomanPSMT"/>
              </a:rPr>
              <a:t>B</a:t>
            </a:r>
            <a:r>
              <a:rPr lang="tr-TR" sz="2000" b="1" u="sng" dirty="0">
                <a:effectLst/>
                <a:latin typeface="TimesNewRomanPSMT"/>
              </a:rPr>
              <a:t>ir dersten AA, BA, BB, CB, CC notlarından birini alan </a:t>
            </a:r>
            <a:r>
              <a:rPr lang="tr-TR" sz="2000" b="1" u="sng" dirty="0" err="1">
                <a:effectLst/>
                <a:latin typeface="TimesNewRomanPSMT"/>
              </a:rPr>
              <a:t>öğrenci</a:t>
            </a:r>
            <a:r>
              <a:rPr lang="tr-TR" sz="2000" b="1" u="sng" dirty="0">
                <a:effectLst/>
                <a:latin typeface="TimesNewRomanPSMT"/>
              </a:rPr>
              <a:t> o dersten </a:t>
            </a:r>
            <a:r>
              <a:rPr lang="tr-TR" sz="2000" b="1" u="sng" dirty="0" err="1">
                <a:effectLst/>
                <a:latin typeface="TimesNewRomanPSMT"/>
              </a:rPr>
              <a:t>başarılı</a:t>
            </a:r>
            <a:r>
              <a:rPr lang="tr-TR" sz="2000" b="1" u="sng" dirty="0">
                <a:effectLst/>
                <a:latin typeface="TimesNewRomanPSMT"/>
              </a:rPr>
              <a:t>, DC ve DD notlarından birini alan </a:t>
            </a:r>
            <a:r>
              <a:rPr lang="tr-TR" sz="2000" b="1" u="sng" dirty="0" err="1">
                <a:effectLst/>
                <a:latin typeface="TimesNewRomanPSMT"/>
              </a:rPr>
              <a:t>öğrenci</a:t>
            </a:r>
            <a:r>
              <a:rPr lang="tr-TR" sz="2000" b="1" u="sng" dirty="0">
                <a:effectLst/>
                <a:latin typeface="TimesNewRomanPSMT"/>
              </a:rPr>
              <a:t> o dersi </a:t>
            </a:r>
            <a:r>
              <a:rPr lang="tr-TR" sz="2000" b="1" u="sng" dirty="0" err="1">
                <a:effectLst/>
                <a:latin typeface="TimesNewRomanPSMT"/>
              </a:rPr>
              <a:t>koşullu</a:t>
            </a:r>
            <a:r>
              <a:rPr lang="tr-TR" sz="2000" b="1" u="sng" dirty="0">
                <a:effectLst/>
                <a:latin typeface="TimesNewRomanPSMT"/>
              </a:rPr>
              <a:t> </a:t>
            </a:r>
            <a:r>
              <a:rPr lang="tr-TR" sz="2000" b="1" u="sng" dirty="0" err="1">
                <a:effectLst/>
                <a:latin typeface="TimesNewRomanPSMT"/>
              </a:rPr>
              <a:t>başarmıs</a:t>
            </a:r>
            <a:r>
              <a:rPr lang="tr-TR" sz="2000" b="1" u="sng" dirty="0">
                <a:effectLst/>
                <a:latin typeface="TimesNewRomanPSMT"/>
              </a:rPr>
              <a:t>̧ sayılır. Bir dersten FD ve FF notlarından birini alan </a:t>
            </a:r>
            <a:r>
              <a:rPr lang="tr-TR" sz="2000" b="1" u="sng" dirty="0" err="1">
                <a:effectLst/>
                <a:latin typeface="TimesNewRomanPSMT"/>
              </a:rPr>
              <a:t>öğrenci</a:t>
            </a:r>
            <a:r>
              <a:rPr lang="tr-TR" sz="2000" b="1" u="sng" dirty="0">
                <a:effectLst/>
                <a:latin typeface="TimesNewRomanPSMT"/>
              </a:rPr>
              <a:t> o dersten </a:t>
            </a:r>
            <a:r>
              <a:rPr lang="tr-TR" sz="2000" b="1" u="sng" dirty="0" err="1">
                <a:effectLst/>
                <a:latin typeface="TimesNewRomanPSMT"/>
              </a:rPr>
              <a:t>başarısızdır</a:t>
            </a:r>
            <a:r>
              <a:rPr lang="tr-TR" sz="2000" b="1" u="sng" dirty="0">
                <a:effectLst/>
                <a:latin typeface="TimesNewRomanPSMT"/>
              </a:rPr>
              <a:t>. </a:t>
            </a:r>
            <a:br>
              <a:rPr lang="tr-TR" sz="2000" b="1" u="sng" dirty="0"/>
            </a:br>
            <a:endParaRPr lang="tr-TR" sz="2000" b="1" u="sng" dirty="0"/>
          </a:p>
        </p:txBody>
      </p:sp>
      <p:graphicFrame>
        <p:nvGraphicFramePr>
          <p:cNvPr id="4" name="Tablo 4">
            <a:extLst>
              <a:ext uri="{FF2B5EF4-FFF2-40B4-BE49-F238E27FC236}">
                <a16:creationId xmlns:a16="http://schemas.microsoft.com/office/drawing/2014/main" id="{88ECE98A-ACA4-14BD-9D84-43F074405A2D}"/>
              </a:ext>
            </a:extLst>
          </p:cNvPr>
          <p:cNvGraphicFramePr>
            <a:graphicFrameLocks noGrp="1"/>
          </p:cNvGraphicFramePr>
          <p:nvPr>
            <p:ph idx="1"/>
            <p:extLst>
              <p:ext uri="{D42A27DB-BD31-4B8C-83A1-F6EECF244321}">
                <p14:modId xmlns:p14="http://schemas.microsoft.com/office/powerpoint/2010/main" val="264601541"/>
              </p:ext>
            </p:extLst>
          </p:nvPr>
        </p:nvGraphicFramePr>
        <p:xfrm>
          <a:off x="732762" y="2046948"/>
          <a:ext cx="10726476" cy="3657600"/>
        </p:xfrm>
        <a:graphic>
          <a:graphicData uri="http://schemas.openxmlformats.org/drawingml/2006/table">
            <a:tbl>
              <a:tblPr firstRow="1" bandRow="1">
                <a:tableStyleId>{5C22544A-7EE6-4342-B048-85BDC9FD1C3A}</a:tableStyleId>
              </a:tblPr>
              <a:tblGrid>
                <a:gridCol w="3575492">
                  <a:extLst>
                    <a:ext uri="{9D8B030D-6E8A-4147-A177-3AD203B41FA5}">
                      <a16:colId xmlns:a16="http://schemas.microsoft.com/office/drawing/2014/main" val="1563253430"/>
                    </a:ext>
                  </a:extLst>
                </a:gridCol>
                <a:gridCol w="3575492">
                  <a:extLst>
                    <a:ext uri="{9D8B030D-6E8A-4147-A177-3AD203B41FA5}">
                      <a16:colId xmlns:a16="http://schemas.microsoft.com/office/drawing/2014/main" val="2923327262"/>
                    </a:ext>
                  </a:extLst>
                </a:gridCol>
                <a:gridCol w="3575492">
                  <a:extLst>
                    <a:ext uri="{9D8B030D-6E8A-4147-A177-3AD203B41FA5}">
                      <a16:colId xmlns:a16="http://schemas.microsoft.com/office/drawing/2014/main" val="2790836640"/>
                    </a:ext>
                  </a:extLst>
                </a:gridCol>
              </a:tblGrid>
              <a:tr h="283747">
                <a:tc>
                  <a:txBody>
                    <a:bodyPr/>
                    <a:lstStyle/>
                    <a:p>
                      <a:r>
                        <a:rPr lang="tr-TR" dirty="0"/>
                        <a:t>PUANLAR</a:t>
                      </a:r>
                    </a:p>
                  </a:txBody>
                  <a:tcPr/>
                </a:tc>
                <a:tc>
                  <a:txBody>
                    <a:bodyPr/>
                    <a:lstStyle/>
                    <a:p>
                      <a:r>
                        <a:rPr lang="tr-TR" dirty="0"/>
                        <a:t>HARF NOTU</a:t>
                      </a:r>
                    </a:p>
                  </a:txBody>
                  <a:tcPr/>
                </a:tc>
                <a:tc>
                  <a:txBody>
                    <a:bodyPr/>
                    <a:lstStyle/>
                    <a:p>
                      <a:r>
                        <a:rPr lang="tr-TR" dirty="0"/>
                        <a:t>KATSAYILAR</a:t>
                      </a:r>
                    </a:p>
                  </a:txBody>
                  <a:tcPr/>
                </a:tc>
                <a:extLst>
                  <a:ext uri="{0D108BD9-81ED-4DB2-BD59-A6C34878D82A}">
                    <a16:rowId xmlns:a16="http://schemas.microsoft.com/office/drawing/2014/main" val="2070578828"/>
                  </a:ext>
                </a:extLst>
              </a:tr>
              <a:tr h="283747">
                <a:tc>
                  <a:txBody>
                    <a:bodyPr/>
                    <a:lstStyle/>
                    <a:p>
                      <a:r>
                        <a:rPr lang="tr-TR" dirty="0"/>
                        <a:t>90-100</a:t>
                      </a:r>
                    </a:p>
                  </a:txBody>
                  <a:tcPr/>
                </a:tc>
                <a:tc>
                  <a:txBody>
                    <a:bodyPr/>
                    <a:lstStyle/>
                    <a:p>
                      <a:r>
                        <a:rPr lang="tr-TR" b="1" u="sng" dirty="0">
                          <a:solidFill>
                            <a:srgbClr val="00B050"/>
                          </a:solidFill>
                        </a:rPr>
                        <a:t>AA</a:t>
                      </a:r>
                    </a:p>
                  </a:txBody>
                  <a:tcPr/>
                </a:tc>
                <a:tc>
                  <a:txBody>
                    <a:bodyPr/>
                    <a:lstStyle/>
                    <a:p>
                      <a:r>
                        <a:rPr lang="tr-TR" dirty="0"/>
                        <a:t>4,00</a:t>
                      </a:r>
                    </a:p>
                  </a:txBody>
                  <a:tcPr/>
                </a:tc>
                <a:extLst>
                  <a:ext uri="{0D108BD9-81ED-4DB2-BD59-A6C34878D82A}">
                    <a16:rowId xmlns:a16="http://schemas.microsoft.com/office/drawing/2014/main" val="1993599213"/>
                  </a:ext>
                </a:extLst>
              </a:tr>
              <a:tr h="283747">
                <a:tc>
                  <a:txBody>
                    <a:bodyPr/>
                    <a:lstStyle/>
                    <a:p>
                      <a:r>
                        <a:rPr lang="tr-TR" dirty="0"/>
                        <a:t>80-89</a:t>
                      </a:r>
                    </a:p>
                  </a:txBody>
                  <a:tcPr/>
                </a:tc>
                <a:tc>
                  <a:txBody>
                    <a:bodyPr/>
                    <a:lstStyle/>
                    <a:p>
                      <a:r>
                        <a:rPr lang="tr-TR" b="1" u="sng" dirty="0">
                          <a:solidFill>
                            <a:srgbClr val="00B050"/>
                          </a:solidFill>
                        </a:rPr>
                        <a:t>BA</a:t>
                      </a:r>
                    </a:p>
                  </a:txBody>
                  <a:tcPr/>
                </a:tc>
                <a:tc>
                  <a:txBody>
                    <a:bodyPr/>
                    <a:lstStyle/>
                    <a:p>
                      <a:r>
                        <a:rPr lang="tr-TR" dirty="0"/>
                        <a:t>3,50</a:t>
                      </a:r>
                    </a:p>
                  </a:txBody>
                  <a:tcPr/>
                </a:tc>
                <a:extLst>
                  <a:ext uri="{0D108BD9-81ED-4DB2-BD59-A6C34878D82A}">
                    <a16:rowId xmlns:a16="http://schemas.microsoft.com/office/drawing/2014/main" val="3415194773"/>
                  </a:ext>
                </a:extLst>
              </a:tr>
              <a:tr h="283747">
                <a:tc>
                  <a:txBody>
                    <a:bodyPr/>
                    <a:lstStyle/>
                    <a:p>
                      <a:r>
                        <a:rPr lang="tr-TR" dirty="0"/>
                        <a:t>70-79</a:t>
                      </a:r>
                    </a:p>
                  </a:txBody>
                  <a:tcPr/>
                </a:tc>
                <a:tc>
                  <a:txBody>
                    <a:bodyPr/>
                    <a:lstStyle/>
                    <a:p>
                      <a:r>
                        <a:rPr lang="tr-TR" b="1" u="sng" dirty="0">
                          <a:solidFill>
                            <a:srgbClr val="00B050"/>
                          </a:solidFill>
                        </a:rPr>
                        <a:t>BB</a:t>
                      </a:r>
                    </a:p>
                  </a:txBody>
                  <a:tcPr/>
                </a:tc>
                <a:tc>
                  <a:txBody>
                    <a:bodyPr/>
                    <a:lstStyle/>
                    <a:p>
                      <a:r>
                        <a:rPr lang="tr-TR" dirty="0"/>
                        <a:t>3,00</a:t>
                      </a:r>
                    </a:p>
                  </a:txBody>
                  <a:tcPr/>
                </a:tc>
                <a:extLst>
                  <a:ext uri="{0D108BD9-81ED-4DB2-BD59-A6C34878D82A}">
                    <a16:rowId xmlns:a16="http://schemas.microsoft.com/office/drawing/2014/main" val="3671954210"/>
                  </a:ext>
                </a:extLst>
              </a:tr>
              <a:tr h="283747">
                <a:tc>
                  <a:txBody>
                    <a:bodyPr/>
                    <a:lstStyle/>
                    <a:p>
                      <a:r>
                        <a:rPr lang="tr-TR" dirty="0"/>
                        <a:t>65-69</a:t>
                      </a:r>
                    </a:p>
                  </a:txBody>
                  <a:tcPr/>
                </a:tc>
                <a:tc>
                  <a:txBody>
                    <a:bodyPr/>
                    <a:lstStyle/>
                    <a:p>
                      <a:r>
                        <a:rPr lang="tr-TR" b="1" u="sng" dirty="0">
                          <a:solidFill>
                            <a:srgbClr val="00B050"/>
                          </a:solidFill>
                        </a:rPr>
                        <a:t>CB</a:t>
                      </a:r>
                    </a:p>
                  </a:txBody>
                  <a:tcPr/>
                </a:tc>
                <a:tc>
                  <a:txBody>
                    <a:bodyPr/>
                    <a:lstStyle/>
                    <a:p>
                      <a:r>
                        <a:rPr lang="tr-TR" dirty="0"/>
                        <a:t>2,50</a:t>
                      </a:r>
                    </a:p>
                  </a:txBody>
                  <a:tcPr/>
                </a:tc>
                <a:extLst>
                  <a:ext uri="{0D108BD9-81ED-4DB2-BD59-A6C34878D82A}">
                    <a16:rowId xmlns:a16="http://schemas.microsoft.com/office/drawing/2014/main" val="4146127123"/>
                  </a:ext>
                </a:extLst>
              </a:tr>
              <a:tr h="283747">
                <a:tc>
                  <a:txBody>
                    <a:bodyPr/>
                    <a:lstStyle/>
                    <a:p>
                      <a:r>
                        <a:rPr lang="tr-TR" dirty="0"/>
                        <a:t>60-64</a:t>
                      </a:r>
                    </a:p>
                  </a:txBody>
                  <a:tcPr/>
                </a:tc>
                <a:tc>
                  <a:txBody>
                    <a:bodyPr/>
                    <a:lstStyle/>
                    <a:p>
                      <a:r>
                        <a:rPr lang="tr-TR" b="1" u="sng" dirty="0">
                          <a:solidFill>
                            <a:srgbClr val="00B050"/>
                          </a:solidFill>
                        </a:rPr>
                        <a:t>CC</a:t>
                      </a:r>
                    </a:p>
                  </a:txBody>
                  <a:tcPr/>
                </a:tc>
                <a:tc>
                  <a:txBody>
                    <a:bodyPr/>
                    <a:lstStyle/>
                    <a:p>
                      <a:r>
                        <a:rPr lang="tr-TR" dirty="0"/>
                        <a:t>2,00</a:t>
                      </a:r>
                    </a:p>
                  </a:txBody>
                  <a:tcPr/>
                </a:tc>
                <a:extLst>
                  <a:ext uri="{0D108BD9-81ED-4DB2-BD59-A6C34878D82A}">
                    <a16:rowId xmlns:a16="http://schemas.microsoft.com/office/drawing/2014/main" val="1616514752"/>
                  </a:ext>
                </a:extLst>
              </a:tr>
              <a:tr h="283747">
                <a:tc>
                  <a:txBody>
                    <a:bodyPr/>
                    <a:lstStyle/>
                    <a:p>
                      <a:r>
                        <a:rPr lang="tr-TR" dirty="0"/>
                        <a:t>55-59</a:t>
                      </a:r>
                    </a:p>
                  </a:txBody>
                  <a:tcPr/>
                </a:tc>
                <a:tc>
                  <a:txBody>
                    <a:bodyPr/>
                    <a:lstStyle/>
                    <a:p>
                      <a:r>
                        <a:rPr lang="tr-TR" b="1" u="sng" dirty="0">
                          <a:solidFill>
                            <a:srgbClr val="7030A0"/>
                          </a:solidFill>
                        </a:rPr>
                        <a:t>DC</a:t>
                      </a:r>
                    </a:p>
                  </a:txBody>
                  <a:tcPr/>
                </a:tc>
                <a:tc>
                  <a:txBody>
                    <a:bodyPr/>
                    <a:lstStyle/>
                    <a:p>
                      <a:r>
                        <a:rPr lang="tr-TR" dirty="0"/>
                        <a:t>1,50</a:t>
                      </a:r>
                    </a:p>
                  </a:txBody>
                  <a:tcPr/>
                </a:tc>
                <a:extLst>
                  <a:ext uri="{0D108BD9-81ED-4DB2-BD59-A6C34878D82A}">
                    <a16:rowId xmlns:a16="http://schemas.microsoft.com/office/drawing/2014/main" val="612887256"/>
                  </a:ext>
                </a:extLst>
              </a:tr>
              <a:tr h="283747">
                <a:tc>
                  <a:txBody>
                    <a:bodyPr/>
                    <a:lstStyle/>
                    <a:p>
                      <a:r>
                        <a:rPr lang="tr-TR" dirty="0"/>
                        <a:t>50-54</a:t>
                      </a:r>
                    </a:p>
                  </a:txBody>
                  <a:tcPr/>
                </a:tc>
                <a:tc>
                  <a:txBody>
                    <a:bodyPr/>
                    <a:lstStyle/>
                    <a:p>
                      <a:r>
                        <a:rPr lang="tr-TR" b="1" u="sng" dirty="0">
                          <a:solidFill>
                            <a:srgbClr val="7030A0"/>
                          </a:solidFill>
                        </a:rPr>
                        <a:t>DD</a:t>
                      </a:r>
                    </a:p>
                  </a:txBody>
                  <a:tcPr/>
                </a:tc>
                <a:tc>
                  <a:txBody>
                    <a:bodyPr/>
                    <a:lstStyle/>
                    <a:p>
                      <a:r>
                        <a:rPr lang="tr-TR" dirty="0"/>
                        <a:t>1,00</a:t>
                      </a:r>
                    </a:p>
                  </a:txBody>
                  <a:tcPr/>
                </a:tc>
                <a:extLst>
                  <a:ext uri="{0D108BD9-81ED-4DB2-BD59-A6C34878D82A}">
                    <a16:rowId xmlns:a16="http://schemas.microsoft.com/office/drawing/2014/main" val="588425108"/>
                  </a:ext>
                </a:extLst>
              </a:tr>
              <a:tr h="283747">
                <a:tc>
                  <a:txBody>
                    <a:bodyPr/>
                    <a:lstStyle/>
                    <a:p>
                      <a:r>
                        <a:rPr lang="tr-TR" dirty="0"/>
                        <a:t>40-49</a:t>
                      </a:r>
                    </a:p>
                  </a:txBody>
                  <a:tcPr/>
                </a:tc>
                <a:tc>
                  <a:txBody>
                    <a:bodyPr/>
                    <a:lstStyle/>
                    <a:p>
                      <a:r>
                        <a:rPr lang="tr-TR" b="1" u="sng" dirty="0">
                          <a:solidFill>
                            <a:srgbClr val="FF0000"/>
                          </a:solidFill>
                        </a:rPr>
                        <a:t>FD</a:t>
                      </a:r>
                    </a:p>
                  </a:txBody>
                  <a:tcPr/>
                </a:tc>
                <a:tc>
                  <a:txBody>
                    <a:bodyPr/>
                    <a:lstStyle/>
                    <a:p>
                      <a:r>
                        <a:rPr lang="tr-TR" dirty="0"/>
                        <a:t>0,50</a:t>
                      </a:r>
                    </a:p>
                  </a:txBody>
                  <a:tcPr/>
                </a:tc>
                <a:extLst>
                  <a:ext uri="{0D108BD9-81ED-4DB2-BD59-A6C34878D82A}">
                    <a16:rowId xmlns:a16="http://schemas.microsoft.com/office/drawing/2014/main" val="1710351869"/>
                  </a:ext>
                </a:extLst>
              </a:tr>
              <a:tr h="283747">
                <a:tc>
                  <a:txBody>
                    <a:bodyPr/>
                    <a:lstStyle/>
                    <a:p>
                      <a:r>
                        <a:rPr lang="tr-TR" dirty="0"/>
                        <a:t>0-39</a:t>
                      </a:r>
                    </a:p>
                  </a:txBody>
                  <a:tcPr/>
                </a:tc>
                <a:tc>
                  <a:txBody>
                    <a:bodyPr/>
                    <a:lstStyle/>
                    <a:p>
                      <a:r>
                        <a:rPr lang="tr-TR" b="1" u="sng" dirty="0">
                          <a:solidFill>
                            <a:srgbClr val="FF0000"/>
                          </a:solidFill>
                        </a:rPr>
                        <a:t>FF</a:t>
                      </a:r>
                    </a:p>
                  </a:txBody>
                  <a:tcPr/>
                </a:tc>
                <a:tc>
                  <a:txBody>
                    <a:bodyPr/>
                    <a:lstStyle/>
                    <a:p>
                      <a:r>
                        <a:rPr lang="tr-TR" dirty="0"/>
                        <a:t>0,00</a:t>
                      </a:r>
                    </a:p>
                  </a:txBody>
                  <a:tcPr/>
                </a:tc>
                <a:extLst>
                  <a:ext uri="{0D108BD9-81ED-4DB2-BD59-A6C34878D82A}">
                    <a16:rowId xmlns:a16="http://schemas.microsoft.com/office/drawing/2014/main" val="2206551564"/>
                  </a:ext>
                </a:extLst>
              </a:tr>
            </a:tbl>
          </a:graphicData>
        </a:graphic>
      </p:graphicFrame>
    </p:spTree>
    <p:extLst>
      <p:ext uri="{BB962C8B-B14F-4D97-AF65-F5344CB8AC3E}">
        <p14:creationId xmlns:p14="http://schemas.microsoft.com/office/powerpoint/2010/main" val="779342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9BA15A-64C1-625D-C20F-730AE9E31DE1}"/>
              </a:ext>
            </a:extLst>
          </p:cNvPr>
          <p:cNvSpPr>
            <a:spLocks noGrp="1"/>
          </p:cNvSpPr>
          <p:nvPr>
            <p:ph type="title"/>
          </p:nvPr>
        </p:nvSpPr>
        <p:spPr/>
        <p:txBody>
          <a:bodyPr/>
          <a:lstStyle/>
          <a:p>
            <a:endParaRPr lang="tr-TR"/>
          </a:p>
        </p:txBody>
      </p:sp>
      <p:graphicFrame>
        <p:nvGraphicFramePr>
          <p:cNvPr id="4" name="Tablo 4">
            <a:extLst>
              <a:ext uri="{FF2B5EF4-FFF2-40B4-BE49-F238E27FC236}">
                <a16:creationId xmlns:a16="http://schemas.microsoft.com/office/drawing/2014/main" id="{2B4C9630-8EF3-AABF-5637-7C22833F8D7D}"/>
              </a:ext>
            </a:extLst>
          </p:cNvPr>
          <p:cNvGraphicFramePr>
            <a:graphicFrameLocks noGrp="1"/>
          </p:cNvGraphicFramePr>
          <p:nvPr>
            <p:ph idx="1"/>
            <p:extLst>
              <p:ext uri="{D42A27DB-BD31-4B8C-83A1-F6EECF244321}">
                <p14:modId xmlns:p14="http://schemas.microsoft.com/office/powerpoint/2010/main" val="4116535271"/>
              </p:ext>
            </p:extLst>
          </p:nvPr>
        </p:nvGraphicFramePr>
        <p:xfrm>
          <a:off x="2885704" y="1061030"/>
          <a:ext cx="6173189" cy="4814838"/>
        </p:xfrm>
        <a:graphic>
          <a:graphicData uri="http://schemas.openxmlformats.org/drawingml/2006/table">
            <a:tbl>
              <a:tblPr firstRow="1" bandRow="1">
                <a:tableStyleId>{5C22544A-7EE6-4342-B048-85BDC9FD1C3A}</a:tableStyleId>
              </a:tblPr>
              <a:tblGrid>
                <a:gridCol w="6173189">
                  <a:extLst>
                    <a:ext uri="{9D8B030D-6E8A-4147-A177-3AD203B41FA5}">
                      <a16:colId xmlns:a16="http://schemas.microsoft.com/office/drawing/2014/main" val="3606914034"/>
                    </a:ext>
                  </a:extLst>
                </a:gridCol>
              </a:tblGrid>
              <a:tr h="534982">
                <a:tc>
                  <a:txBody>
                    <a:bodyPr/>
                    <a:lstStyle/>
                    <a:p>
                      <a:pPr algn="ctr"/>
                      <a:r>
                        <a:rPr lang="tr-TR" sz="1800" dirty="0">
                          <a:effectLst/>
                          <a:latin typeface="TimesNewRomanPSMT"/>
                        </a:rPr>
                        <a:t>EX (</a:t>
                      </a:r>
                      <a:r>
                        <a:rPr lang="tr-TR" sz="1800" dirty="0" err="1">
                          <a:effectLst/>
                          <a:latin typeface="TimesNewRomanPSMT"/>
                        </a:rPr>
                        <a:t>exemption</a:t>
                      </a:r>
                      <a:r>
                        <a:rPr lang="tr-TR" sz="1800" dirty="0">
                          <a:effectLst/>
                          <a:latin typeface="TimesNewRomanPSMT"/>
                        </a:rPr>
                        <a:t>-muaf) </a:t>
                      </a:r>
                      <a:endParaRPr lang="tr-TR" dirty="0"/>
                    </a:p>
                  </a:txBody>
                  <a:tcPr/>
                </a:tc>
                <a:extLst>
                  <a:ext uri="{0D108BD9-81ED-4DB2-BD59-A6C34878D82A}">
                    <a16:rowId xmlns:a16="http://schemas.microsoft.com/office/drawing/2014/main" val="4261885770"/>
                  </a:ext>
                </a:extLst>
              </a:tr>
              <a:tr h="534982">
                <a:tc>
                  <a:txBody>
                    <a:bodyPr/>
                    <a:lstStyle/>
                    <a:p>
                      <a:pPr algn="ctr"/>
                      <a:r>
                        <a:rPr lang="tr-TR" sz="1800" dirty="0">
                          <a:effectLst/>
                          <a:latin typeface="TimesNewRomanPSMT"/>
                        </a:rPr>
                        <a:t> I (</a:t>
                      </a:r>
                      <a:r>
                        <a:rPr lang="tr-TR" sz="1800" dirty="0" err="1">
                          <a:effectLst/>
                          <a:latin typeface="TimesNewRomanPSMT"/>
                        </a:rPr>
                        <a:t>incomplete</a:t>
                      </a:r>
                      <a:r>
                        <a:rPr lang="tr-TR" sz="1800" dirty="0">
                          <a:effectLst/>
                          <a:latin typeface="TimesNewRomanPSMT"/>
                        </a:rPr>
                        <a:t>-eksik) </a:t>
                      </a:r>
                      <a:endParaRPr lang="tr-TR" dirty="0"/>
                    </a:p>
                  </a:txBody>
                  <a:tcPr/>
                </a:tc>
                <a:extLst>
                  <a:ext uri="{0D108BD9-81ED-4DB2-BD59-A6C34878D82A}">
                    <a16:rowId xmlns:a16="http://schemas.microsoft.com/office/drawing/2014/main" val="2576947449"/>
                  </a:ext>
                </a:extLst>
              </a:tr>
              <a:tr h="534982">
                <a:tc>
                  <a:txBody>
                    <a:bodyPr/>
                    <a:lstStyle/>
                    <a:p>
                      <a:pPr algn="ctr"/>
                      <a:r>
                        <a:rPr lang="tr-TR" sz="1800" dirty="0">
                          <a:effectLst/>
                          <a:latin typeface="TimesNewRomanPSMT"/>
                        </a:rPr>
                        <a:t>NA (</a:t>
                      </a:r>
                      <a:r>
                        <a:rPr lang="tr-TR" sz="1800" dirty="0" err="1">
                          <a:effectLst/>
                          <a:latin typeface="TimesNewRomanPSMT"/>
                        </a:rPr>
                        <a:t>no</a:t>
                      </a:r>
                      <a:r>
                        <a:rPr lang="tr-TR" sz="1800" dirty="0">
                          <a:effectLst/>
                          <a:latin typeface="TimesNewRomanPSMT"/>
                        </a:rPr>
                        <a:t> </a:t>
                      </a:r>
                      <a:r>
                        <a:rPr lang="tr-TR" sz="1800" dirty="0" err="1">
                          <a:effectLst/>
                          <a:latin typeface="TimesNewRomanPSMT"/>
                        </a:rPr>
                        <a:t>attendance</a:t>
                      </a:r>
                      <a:r>
                        <a:rPr lang="tr-TR" sz="1800" dirty="0">
                          <a:effectLst/>
                          <a:latin typeface="TimesNewRomanPSMT"/>
                        </a:rPr>
                        <a:t>-devamsız)</a:t>
                      </a:r>
                      <a:endParaRPr lang="tr-TR" dirty="0"/>
                    </a:p>
                  </a:txBody>
                  <a:tcPr/>
                </a:tc>
                <a:extLst>
                  <a:ext uri="{0D108BD9-81ED-4DB2-BD59-A6C34878D82A}">
                    <a16:rowId xmlns:a16="http://schemas.microsoft.com/office/drawing/2014/main" val="1370225605"/>
                  </a:ext>
                </a:extLst>
              </a:tr>
              <a:tr h="534982">
                <a:tc>
                  <a:txBody>
                    <a:bodyPr/>
                    <a:lstStyle/>
                    <a:p>
                      <a:pPr algn="ctr"/>
                      <a:r>
                        <a:rPr lang="tr-TR" sz="1800" dirty="0">
                          <a:effectLst/>
                          <a:latin typeface="TimesNewRomanPSMT"/>
                        </a:rPr>
                        <a:t>P (</a:t>
                      </a:r>
                      <a:r>
                        <a:rPr lang="tr-TR" sz="1800" dirty="0" err="1">
                          <a:effectLst/>
                          <a:latin typeface="TimesNewRomanPSMT"/>
                        </a:rPr>
                        <a:t>progress-başarılı</a:t>
                      </a:r>
                      <a:r>
                        <a:rPr lang="tr-TR" sz="1800" dirty="0">
                          <a:effectLst/>
                          <a:latin typeface="TimesNewRomanPSMT"/>
                        </a:rPr>
                        <a:t> devam) </a:t>
                      </a:r>
                      <a:endParaRPr lang="tr-TR" dirty="0"/>
                    </a:p>
                  </a:txBody>
                  <a:tcPr/>
                </a:tc>
                <a:extLst>
                  <a:ext uri="{0D108BD9-81ED-4DB2-BD59-A6C34878D82A}">
                    <a16:rowId xmlns:a16="http://schemas.microsoft.com/office/drawing/2014/main" val="2176864415"/>
                  </a:ext>
                </a:extLst>
              </a:tr>
              <a:tr h="534982">
                <a:tc>
                  <a:txBody>
                    <a:bodyPr/>
                    <a:lstStyle/>
                    <a:p>
                      <a:pPr algn="ctr"/>
                      <a:r>
                        <a:rPr lang="tr-TR" sz="1800" dirty="0">
                          <a:effectLst/>
                          <a:latin typeface="TimesNewRomanPSMT"/>
                        </a:rPr>
                        <a:t>S (</a:t>
                      </a:r>
                      <a:r>
                        <a:rPr lang="tr-TR" sz="1800" dirty="0" err="1">
                          <a:effectLst/>
                          <a:latin typeface="TimesNewRomanPSMT"/>
                        </a:rPr>
                        <a:t>satisfactory</a:t>
                      </a:r>
                      <a:r>
                        <a:rPr lang="tr-TR" sz="1800" dirty="0">
                          <a:effectLst/>
                          <a:latin typeface="TimesNewRomanPSMT"/>
                        </a:rPr>
                        <a:t>-yeterli) </a:t>
                      </a:r>
                      <a:endParaRPr lang="tr-TR" dirty="0"/>
                    </a:p>
                  </a:txBody>
                  <a:tcPr/>
                </a:tc>
                <a:extLst>
                  <a:ext uri="{0D108BD9-81ED-4DB2-BD59-A6C34878D82A}">
                    <a16:rowId xmlns:a16="http://schemas.microsoft.com/office/drawing/2014/main" val="1172431572"/>
                  </a:ext>
                </a:extLst>
              </a:tr>
              <a:tr h="534982">
                <a:tc>
                  <a:txBody>
                    <a:bodyPr/>
                    <a:lstStyle/>
                    <a:p>
                      <a:pPr algn="ctr"/>
                      <a:r>
                        <a:rPr lang="tr-TR" sz="1800" dirty="0">
                          <a:effectLst/>
                          <a:latin typeface="TimesNewRomanPSMT"/>
                        </a:rPr>
                        <a:t>U (</a:t>
                      </a:r>
                      <a:r>
                        <a:rPr lang="tr-TR" sz="1800" dirty="0" err="1">
                          <a:effectLst/>
                          <a:latin typeface="TimesNewRomanPSMT"/>
                        </a:rPr>
                        <a:t>unsatisfactory</a:t>
                      </a:r>
                      <a:r>
                        <a:rPr lang="tr-TR" sz="1800" dirty="0">
                          <a:effectLst/>
                          <a:latin typeface="TimesNewRomanPSMT"/>
                        </a:rPr>
                        <a:t>-yetersiz) </a:t>
                      </a:r>
                      <a:endParaRPr lang="tr-TR" dirty="0"/>
                    </a:p>
                  </a:txBody>
                  <a:tcPr/>
                </a:tc>
                <a:extLst>
                  <a:ext uri="{0D108BD9-81ED-4DB2-BD59-A6C34878D82A}">
                    <a16:rowId xmlns:a16="http://schemas.microsoft.com/office/drawing/2014/main" val="1347362896"/>
                  </a:ext>
                </a:extLst>
              </a:tr>
              <a:tr h="534982">
                <a:tc>
                  <a:txBody>
                    <a:bodyPr/>
                    <a:lstStyle/>
                    <a:p>
                      <a:pPr algn="ctr"/>
                      <a:r>
                        <a:rPr lang="tr-TR" sz="1800" dirty="0">
                          <a:effectLst/>
                          <a:latin typeface="TimesNewRomanPSMT"/>
                        </a:rPr>
                        <a:t>W (</a:t>
                      </a:r>
                      <a:r>
                        <a:rPr lang="tr-TR" sz="1800" dirty="0" err="1">
                          <a:effectLst/>
                          <a:latin typeface="TimesNewRomanPSMT"/>
                        </a:rPr>
                        <a:t>withdrawal</a:t>
                      </a:r>
                      <a:r>
                        <a:rPr lang="tr-TR" sz="1800" dirty="0">
                          <a:effectLst/>
                          <a:latin typeface="TimesNewRomanPSMT"/>
                        </a:rPr>
                        <a:t>-dersten </a:t>
                      </a:r>
                      <a:r>
                        <a:rPr lang="tr-TR" sz="1800" dirty="0" err="1">
                          <a:effectLst/>
                          <a:latin typeface="TimesNewRomanPSMT"/>
                        </a:rPr>
                        <a:t>çekilme</a:t>
                      </a:r>
                      <a:r>
                        <a:rPr lang="tr-TR" sz="1800" dirty="0">
                          <a:effectLst/>
                          <a:latin typeface="TimesNewRomanPSMT"/>
                        </a:rPr>
                        <a:t>)</a:t>
                      </a:r>
                      <a:endParaRPr lang="tr-TR" dirty="0"/>
                    </a:p>
                  </a:txBody>
                  <a:tcPr/>
                </a:tc>
                <a:extLst>
                  <a:ext uri="{0D108BD9-81ED-4DB2-BD59-A6C34878D82A}">
                    <a16:rowId xmlns:a16="http://schemas.microsoft.com/office/drawing/2014/main" val="4246527407"/>
                  </a:ext>
                </a:extLst>
              </a:tr>
              <a:tr h="534982">
                <a:tc>
                  <a:txBody>
                    <a:bodyPr/>
                    <a:lstStyle/>
                    <a:p>
                      <a:pPr algn="ctr"/>
                      <a:r>
                        <a:rPr lang="tr-TR" sz="1800" dirty="0">
                          <a:effectLst/>
                          <a:latin typeface="TimesNewRomanPSMT"/>
                        </a:rPr>
                        <a:t>W (</a:t>
                      </a:r>
                      <a:r>
                        <a:rPr lang="tr-TR" sz="1800" dirty="0" err="1">
                          <a:effectLst/>
                          <a:latin typeface="TimesNewRomanPSMT"/>
                        </a:rPr>
                        <a:t>withdrawal</a:t>
                      </a:r>
                      <a:r>
                        <a:rPr lang="tr-TR" sz="1800" dirty="0">
                          <a:effectLst/>
                          <a:latin typeface="TimesNewRomanPSMT"/>
                        </a:rPr>
                        <a:t>-dersten </a:t>
                      </a:r>
                      <a:r>
                        <a:rPr lang="tr-TR" sz="1800" dirty="0" err="1">
                          <a:effectLst/>
                          <a:latin typeface="TimesNewRomanPSMT"/>
                        </a:rPr>
                        <a:t>çekilme</a:t>
                      </a:r>
                      <a:r>
                        <a:rPr lang="tr-TR" sz="1800" dirty="0">
                          <a:effectLst/>
                          <a:latin typeface="TimesNewRomanPSMT"/>
                        </a:rPr>
                        <a:t>)</a:t>
                      </a:r>
                      <a:endParaRPr lang="tr-TR" dirty="0"/>
                    </a:p>
                  </a:txBody>
                  <a:tcPr/>
                </a:tc>
                <a:extLst>
                  <a:ext uri="{0D108BD9-81ED-4DB2-BD59-A6C34878D82A}">
                    <a16:rowId xmlns:a16="http://schemas.microsoft.com/office/drawing/2014/main" val="4149868849"/>
                  </a:ext>
                </a:extLst>
              </a:tr>
              <a:tr h="534982">
                <a:tc>
                  <a:txBody>
                    <a:bodyPr/>
                    <a:lstStyle/>
                    <a:p>
                      <a:pPr algn="ctr"/>
                      <a:r>
                        <a:rPr lang="tr-TR" sz="1800" dirty="0">
                          <a:effectLst/>
                          <a:latin typeface="TimesNewRomanPSMT"/>
                        </a:rPr>
                        <a:t>NI (not </a:t>
                      </a:r>
                      <a:r>
                        <a:rPr lang="tr-TR" sz="1800" dirty="0" err="1">
                          <a:effectLst/>
                          <a:latin typeface="TimesNewRomanPSMT"/>
                        </a:rPr>
                        <a:t>included</a:t>
                      </a:r>
                      <a:r>
                        <a:rPr lang="tr-TR" sz="1800" dirty="0">
                          <a:effectLst/>
                          <a:latin typeface="TimesNewRomanPSMT"/>
                        </a:rPr>
                        <a:t>-dahil </a:t>
                      </a:r>
                      <a:r>
                        <a:rPr lang="tr-TR" sz="1800" dirty="0" err="1">
                          <a:effectLst/>
                          <a:latin typeface="TimesNewRomanPSMT"/>
                        </a:rPr>
                        <a:t>değil</a:t>
                      </a:r>
                      <a:r>
                        <a:rPr lang="tr-TR" sz="1800" dirty="0">
                          <a:effectLst/>
                          <a:latin typeface="TimesNewRomanPSMT"/>
                        </a:rPr>
                        <a:t>) </a:t>
                      </a:r>
                      <a:endParaRPr lang="tr-TR" dirty="0"/>
                    </a:p>
                  </a:txBody>
                  <a:tcPr/>
                </a:tc>
                <a:extLst>
                  <a:ext uri="{0D108BD9-81ED-4DB2-BD59-A6C34878D82A}">
                    <a16:rowId xmlns:a16="http://schemas.microsoft.com/office/drawing/2014/main" val="380448327"/>
                  </a:ext>
                </a:extLst>
              </a:tr>
            </a:tbl>
          </a:graphicData>
        </a:graphic>
      </p:graphicFrame>
    </p:spTree>
    <p:extLst>
      <p:ext uri="{BB962C8B-B14F-4D97-AF65-F5344CB8AC3E}">
        <p14:creationId xmlns:p14="http://schemas.microsoft.com/office/powerpoint/2010/main" val="663525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23BC6F4-E0E5-BF3D-8C4A-2AABEE7A9F0A}"/>
              </a:ext>
            </a:extLst>
          </p:cNvPr>
          <p:cNvSpPr>
            <a:spLocks noGrp="1"/>
          </p:cNvSpPr>
          <p:nvPr>
            <p:ph type="title"/>
          </p:nvPr>
        </p:nvSpPr>
        <p:spPr>
          <a:xfrm>
            <a:off x="804421" y="796374"/>
            <a:ext cx="10583158" cy="880027"/>
          </a:xfrm>
        </p:spPr>
        <p:txBody>
          <a:bodyPr>
            <a:normAutofit/>
          </a:bodyPr>
          <a:lstStyle/>
          <a:p>
            <a:r>
              <a:rPr lang="tr-TR">
                <a:solidFill>
                  <a:srgbClr val="FFFFFF"/>
                </a:solidFill>
              </a:rPr>
              <a:t>AKADEMİK ORTALAMA</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1F97F091-3D87-8A16-848C-7BEC05EADC10}"/>
              </a:ext>
            </a:extLst>
          </p:cNvPr>
          <p:cNvSpPr>
            <a:spLocks noGrp="1"/>
          </p:cNvSpPr>
          <p:nvPr>
            <p:ph idx="1"/>
          </p:nvPr>
        </p:nvSpPr>
        <p:spPr>
          <a:xfrm>
            <a:off x="254000" y="2612255"/>
            <a:ext cx="11133579" cy="4008677"/>
          </a:xfrm>
        </p:spPr>
        <p:txBody>
          <a:bodyPr>
            <a:normAutofit/>
          </a:bodyPr>
          <a:lstStyle/>
          <a:p>
            <a:pPr>
              <a:lnSpc>
                <a:spcPct val="90000"/>
              </a:lnSpc>
            </a:pPr>
            <a:r>
              <a:rPr lang="tr-TR" sz="2800" dirty="0">
                <a:effectLst/>
                <a:latin typeface="TimesNewRomanPSMT"/>
              </a:rPr>
              <a:t>Yarıyıl akademik ortalaması</a:t>
            </a:r>
            <a:r>
              <a:rPr lang="tr-TR" sz="2800" b="1" dirty="0">
                <a:solidFill>
                  <a:srgbClr val="FF0000"/>
                </a:solidFill>
                <a:effectLst/>
                <a:latin typeface="TimesNewRomanPSMT"/>
              </a:rPr>
              <a:t>(YANO), </a:t>
            </a:r>
            <a:r>
              <a:rPr lang="tr-TR" sz="2800" dirty="0" err="1">
                <a:effectLst/>
                <a:latin typeface="TimesNewRomanPSMT"/>
              </a:rPr>
              <a:t>öğrencinin</a:t>
            </a:r>
            <a:r>
              <a:rPr lang="tr-TR" sz="2800" dirty="0">
                <a:effectLst/>
                <a:latin typeface="TimesNewRomanPSMT"/>
              </a:rPr>
              <a:t> o yarıyılda programına </a:t>
            </a:r>
            <a:r>
              <a:rPr lang="tr-TR" sz="2800" dirty="0" err="1">
                <a:effectLst/>
                <a:latin typeface="TimesNewRomanPSMT"/>
              </a:rPr>
              <a:t>aldığı</a:t>
            </a:r>
            <a:r>
              <a:rPr lang="tr-TR" sz="2800" dirty="0">
                <a:effectLst/>
                <a:latin typeface="TimesNewRomanPSMT"/>
              </a:rPr>
              <a:t> </a:t>
            </a:r>
            <a:r>
              <a:rPr lang="tr-TR" sz="2800" dirty="0" err="1">
                <a:effectLst/>
                <a:latin typeface="TimesNewRomanPSMT"/>
              </a:rPr>
              <a:t>bütün</a:t>
            </a:r>
            <a:r>
              <a:rPr lang="tr-TR" sz="2800" dirty="0">
                <a:effectLst/>
                <a:latin typeface="TimesNewRomanPSMT"/>
              </a:rPr>
              <a:t> derslerin </a:t>
            </a:r>
            <a:r>
              <a:rPr lang="tr-TR" sz="2800" dirty="0" err="1">
                <a:effectLst/>
                <a:latin typeface="TimesNewRomanPSMT"/>
              </a:rPr>
              <a:t>ağırlıklı</a:t>
            </a:r>
            <a:r>
              <a:rPr lang="tr-TR" sz="2800" dirty="0">
                <a:effectLst/>
                <a:latin typeface="TimesNewRomanPSMT"/>
              </a:rPr>
              <a:t> puanlarının toplamının, alınan derslerin kredi toplamına </a:t>
            </a:r>
            <a:r>
              <a:rPr lang="tr-TR" sz="2800" dirty="0" err="1">
                <a:effectLst/>
                <a:latin typeface="TimesNewRomanPSMT"/>
              </a:rPr>
              <a:t>bölünmesiyle</a:t>
            </a:r>
            <a:r>
              <a:rPr lang="tr-TR" sz="2800" dirty="0">
                <a:effectLst/>
                <a:latin typeface="TimesNewRomanPSMT"/>
              </a:rPr>
              <a:t> bulunur. </a:t>
            </a:r>
            <a:endParaRPr lang="tr-TR" sz="2800" dirty="0"/>
          </a:p>
          <a:p>
            <a:pPr>
              <a:lnSpc>
                <a:spcPct val="90000"/>
              </a:lnSpc>
            </a:pPr>
            <a:r>
              <a:rPr lang="tr-TR" sz="2800" dirty="0">
                <a:effectLst/>
                <a:latin typeface="TimesNewRomanPSMT"/>
              </a:rPr>
              <a:t>Genel akademik ortalama ise</a:t>
            </a:r>
            <a:r>
              <a:rPr lang="tr-TR" sz="2800" b="1" dirty="0">
                <a:solidFill>
                  <a:srgbClr val="FF0000"/>
                </a:solidFill>
                <a:effectLst/>
                <a:latin typeface="TimesNewRomanPSMT"/>
              </a:rPr>
              <a:t>(GANO), </a:t>
            </a:r>
            <a:r>
              <a:rPr lang="tr-TR" sz="2800" dirty="0" err="1">
                <a:effectLst/>
                <a:latin typeface="TimesNewRomanPSMT"/>
              </a:rPr>
              <a:t>öğrencinin</a:t>
            </a:r>
            <a:r>
              <a:rPr lang="tr-TR" sz="2800" dirty="0">
                <a:effectLst/>
                <a:latin typeface="TimesNewRomanPSMT"/>
              </a:rPr>
              <a:t> </a:t>
            </a:r>
            <a:r>
              <a:rPr lang="tr-TR" sz="2800" dirty="0" err="1">
                <a:effectLst/>
                <a:latin typeface="TimesNewRomanPSMT"/>
              </a:rPr>
              <a:t>öğrenimi</a:t>
            </a:r>
            <a:r>
              <a:rPr lang="tr-TR" sz="2800" dirty="0">
                <a:effectLst/>
                <a:latin typeface="TimesNewRomanPSMT"/>
              </a:rPr>
              <a:t> </a:t>
            </a:r>
            <a:r>
              <a:rPr lang="tr-TR" sz="2800" dirty="0" err="1">
                <a:effectLst/>
                <a:latin typeface="TimesNewRomanPSMT"/>
              </a:rPr>
              <a:t>süresince</a:t>
            </a:r>
            <a:r>
              <a:rPr lang="tr-TR" sz="2800" dirty="0">
                <a:effectLst/>
                <a:latin typeface="TimesNewRomanPSMT"/>
              </a:rPr>
              <a:t> programına </a:t>
            </a:r>
            <a:r>
              <a:rPr lang="tr-TR" sz="2800" dirty="0" err="1">
                <a:effectLst/>
                <a:latin typeface="TimesNewRomanPSMT"/>
              </a:rPr>
              <a:t>aldığı</a:t>
            </a:r>
            <a:r>
              <a:rPr lang="tr-TR" sz="2800" dirty="0">
                <a:effectLst/>
                <a:latin typeface="TimesNewRomanPSMT"/>
              </a:rPr>
              <a:t> </a:t>
            </a:r>
            <a:r>
              <a:rPr lang="tr-TR" sz="2800" dirty="0" err="1">
                <a:effectLst/>
                <a:latin typeface="TimesNewRomanPSMT"/>
              </a:rPr>
              <a:t>bütün</a:t>
            </a:r>
            <a:r>
              <a:rPr lang="tr-TR" sz="2800" dirty="0">
                <a:effectLst/>
                <a:latin typeface="TimesNewRomanPSMT"/>
              </a:rPr>
              <a:t> derslerden </a:t>
            </a:r>
            <a:r>
              <a:rPr lang="tr-TR" sz="2800" dirty="0" err="1">
                <a:effectLst/>
                <a:latin typeface="TimesNewRomanPSMT"/>
              </a:rPr>
              <a:t>aldığı</a:t>
            </a:r>
            <a:r>
              <a:rPr lang="tr-TR" sz="2800" dirty="0">
                <a:effectLst/>
                <a:latin typeface="TimesNewRomanPSMT"/>
              </a:rPr>
              <a:t> son notlar esas alınarak hesaplanacak </a:t>
            </a:r>
            <a:r>
              <a:rPr lang="tr-TR" sz="2800" dirty="0" err="1">
                <a:effectLst/>
                <a:latin typeface="TimesNewRomanPSMT"/>
              </a:rPr>
              <a:t>ağırlıklı</a:t>
            </a:r>
            <a:r>
              <a:rPr lang="tr-TR" sz="2800" dirty="0">
                <a:effectLst/>
                <a:latin typeface="TimesNewRomanPSMT"/>
              </a:rPr>
              <a:t> puanlarının toplamının, alınan derslerin kredi toplamına </a:t>
            </a:r>
            <a:r>
              <a:rPr lang="tr-TR" sz="2800" dirty="0" err="1">
                <a:effectLst/>
                <a:latin typeface="TimesNewRomanPSMT"/>
              </a:rPr>
              <a:t>bölünmesiyle</a:t>
            </a:r>
            <a:r>
              <a:rPr lang="tr-TR" sz="2800" dirty="0">
                <a:effectLst/>
                <a:latin typeface="TimesNewRomanPSMT"/>
              </a:rPr>
              <a:t> bulunur. </a:t>
            </a:r>
            <a:endParaRPr lang="tr-TR" sz="2800" dirty="0"/>
          </a:p>
          <a:p>
            <a:pPr>
              <a:lnSpc>
                <a:spcPct val="90000"/>
              </a:lnSpc>
            </a:pPr>
            <a:endParaRPr lang="tr-TR" sz="2200" dirty="0"/>
          </a:p>
        </p:txBody>
      </p:sp>
    </p:spTree>
    <p:extLst>
      <p:ext uri="{BB962C8B-B14F-4D97-AF65-F5344CB8AC3E}">
        <p14:creationId xmlns:p14="http://schemas.microsoft.com/office/powerpoint/2010/main" val="3539191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03970C79-B5DB-9F8E-DC27-809B25E8AB65}"/>
              </a:ext>
            </a:extLst>
          </p:cNvPr>
          <p:cNvSpPr>
            <a:spLocks noGrp="1"/>
          </p:cNvSpPr>
          <p:nvPr>
            <p:ph type="title"/>
          </p:nvPr>
        </p:nvSpPr>
        <p:spPr>
          <a:xfrm>
            <a:off x="952108" y="954756"/>
            <a:ext cx="2730414" cy="4946003"/>
          </a:xfrm>
        </p:spPr>
        <p:txBody>
          <a:bodyPr>
            <a:normAutofit/>
          </a:bodyPr>
          <a:lstStyle/>
          <a:p>
            <a:r>
              <a:rPr lang="tr-TR">
                <a:solidFill>
                  <a:srgbClr val="FFFFFF"/>
                </a:solidFill>
              </a:rPr>
              <a:t>DERS TEKRARI</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A99435F9-EAF8-A069-3853-8ECC44DDF33B}"/>
              </a:ext>
            </a:extLst>
          </p:cNvPr>
          <p:cNvSpPr>
            <a:spLocks noGrp="1"/>
          </p:cNvSpPr>
          <p:nvPr>
            <p:ph idx="1"/>
          </p:nvPr>
        </p:nvSpPr>
        <p:spPr>
          <a:xfrm>
            <a:off x="5140934" y="469899"/>
            <a:ext cx="6847866" cy="6100233"/>
          </a:xfrm>
        </p:spPr>
        <p:txBody>
          <a:bodyPr anchor="ctr">
            <a:normAutofit/>
          </a:bodyPr>
          <a:lstStyle/>
          <a:p>
            <a:pPr>
              <a:lnSpc>
                <a:spcPct val="90000"/>
              </a:lnSpc>
            </a:pPr>
            <a:r>
              <a:rPr lang="tr-TR" dirty="0">
                <a:effectLst/>
                <a:latin typeface="TimesNewRomanPSMT"/>
              </a:rPr>
              <a:t>(FF), (FD), (NA) ve (W) notlarından birini alan </a:t>
            </a:r>
            <a:r>
              <a:rPr lang="tr-TR" dirty="0" err="1">
                <a:effectLst/>
                <a:latin typeface="TimesNewRomanPSMT"/>
              </a:rPr>
              <a:t>öğrenci</a:t>
            </a:r>
            <a:r>
              <a:rPr lang="tr-TR" dirty="0">
                <a:effectLst/>
                <a:latin typeface="TimesNewRomanPSMT"/>
              </a:rPr>
              <a:t>, o dersi </a:t>
            </a:r>
            <a:r>
              <a:rPr lang="tr-TR" dirty="0" err="1">
                <a:effectLst/>
                <a:latin typeface="TimesNewRomanPSMT"/>
              </a:rPr>
              <a:t>açıldığı</a:t>
            </a:r>
            <a:r>
              <a:rPr lang="tr-TR" dirty="0">
                <a:effectLst/>
                <a:latin typeface="TimesNewRomanPSMT"/>
              </a:rPr>
              <a:t> ilk yarıyılda tekrarlamak zorundadır.</a:t>
            </a:r>
            <a:endParaRPr lang="tr-TR" dirty="0"/>
          </a:p>
          <a:p>
            <a:pPr>
              <a:lnSpc>
                <a:spcPct val="90000"/>
              </a:lnSpc>
            </a:pPr>
            <a:r>
              <a:rPr lang="tr-TR" dirty="0">
                <a:effectLst/>
                <a:latin typeface="TimesNewRomanPSMT"/>
              </a:rPr>
              <a:t> </a:t>
            </a:r>
            <a:r>
              <a:rPr lang="tr-TR" dirty="0" err="1">
                <a:effectLst/>
                <a:latin typeface="TimesNewRomanPSMT"/>
              </a:rPr>
              <a:t>Başarısız</a:t>
            </a:r>
            <a:r>
              <a:rPr lang="tr-TR" dirty="0">
                <a:effectLst/>
                <a:latin typeface="TimesNewRomanPSMT"/>
              </a:rPr>
              <a:t> olunan ders </a:t>
            </a:r>
            <a:r>
              <a:rPr lang="tr-TR" dirty="0" err="1">
                <a:effectLst/>
                <a:latin typeface="TimesNewRomanPSMT"/>
              </a:rPr>
              <a:t>seçmeli</a:t>
            </a:r>
            <a:r>
              <a:rPr lang="tr-TR" dirty="0">
                <a:effectLst/>
                <a:latin typeface="TimesNewRomanPSMT"/>
              </a:rPr>
              <a:t> ders ise, </a:t>
            </a:r>
            <a:r>
              <a:rPr lang="tr-TR" dirty="0" err="1">
                <a:effectLst/>
                <a:latin typeface="TimesNewRomanPSMT"/>
              </a:rPr>
              <a:t>öğrenci</a:t>
            </a:r>
            <a:r>
              <a:rPr lang="tr-TR" dirty="0">
                <a:effectLst/>
                <a:latin typeface="TimesNewRomanPSMT"/>
              </a:rPr>
              <a:t> bu dersin yerine, ders alma-bırakma </a:t>
            </a:r>
            <a:r>
              <a:rPr lang="tr-TR" dirty="0" err="1">
                <a:effectLst/>
                <a:latin typeface="TimesNewRomanPSMT"/>
              </a:rPr>
              <a:t>günleri</a:t>
            </a:r>
            <a:r>
              <a:rPr lang="tr-TR" dirty="0">
                <a:effectLst/>
                <a:latin typeface="TimesNewRomanPSMT"/>
              </a:rPr>
              <a:t> sonuna kadar </a:t>
            </a:r>
            <a:r>
              <a:rPr lang="tr-TR" dirty="0" err="1">
                <a:effectLst/>
                <a:latin typeface="TimesNewRomanPSMT"/>
              </a:rPr>
              <a:t>başka</a:t>
            </a:r>
            <a:r>
              <a:rPr lang="tr-TR" dirty="0">
                <a:effectLst/>
                <a:latin typeface="TimesNewRomanPSMT"/>
              </a:rPr>
              <a:t> </a:t>
            </a:r>
            <a:r>
              <a:rPr lang="tr-TR" dirty="0" err="1">
                <a:effectLst/>
                <a:latin typeface="TimesNewRomanPSMT"/>
              </a:rPr>
              <a:t>seçmeli</a:t>
            </a:r>
            <a:r>
              <a:rPr lang="tr-TR" dirty="0">
                <a:effectLst/>
                <a:latin typeface="TimesNewRomanPSMT"/>
              </a:rPr>
              <a:t> dersleri alabilir.</a:t>
            </a:r>
            <a:endParaRPr lang="tr-TR" dirty="0"/>
          </a:p>
          <a:p>
            <a:pPr>
              <a:lnSpc>
                <a:spcPct val="90000"/>
              </a:lnSpc>
            </a:pPr>
            <a:r>
              <a:rPr lang="tr-TR" dirty="0" err="1">
                <a:effectLst/>
                <a:latin typeface="TimesNewRomanPSMT"/>
              </a:rPr>
              <a:t>Öğrenciler</a:t>
            </a:r>
            <a:r>
              <a:rPr lang="tr-TR" dirty="0">
                <a:effectLst/>
                <a:latin typeface="TimesNewRomanPSMT"/>
              </a:rPr>
              <a:t> genel akademik ortalamalarını </a:t>
            </a:r>
            <a:r>
              <a:rPr lang="tr-TR" dirty="0" err="1">
                <a:effectLst/>
                <a:latin typeface="TimesNewRomanPSMT"/>
              </a:rPr>
              <a:t>yükseltmek</a:t>
            </a:r>
            <a:r>
              <a:rPr lang="tr-TR" dirty="0">
                <a:effectLst/>
                <a:latin typeface="TimesNewRomanPSMT"/>
              </a:rPr>
              <a:t> amacıyla, daha </a:t>
            </a:r>
            <a:r>
              <a:rPr lang="tr-TR" dirty="0" err="1">
                <a:effectLst/>
                <a:latin typeface="TimesNewRomanPSMT"/>
              </a:rPr>
              <a:t>önce</a:t>
            </a:r>
            <a:r>
              <a:rPr lang="tr-TR" dirty="0">
                <a:effectLst/>
                <a:latin typeface="TimesNewRomanPSMT"/>
              </a:rPr>
              <a:t> aldıkları ve </a:t>
            </a:r>
            <a:r>
              <a:rPr lang="tr-TR" dirty="0" err="1">
                <a:effectLst/>
                <a:latin typeface="TimesNewRomanPSMT"/>
              </a:rPr>
              <a:t>başarılı</a:t>
            </a:r>
            <a:r>
              <a:rPr lang="tr-TR" dirty="0">
                <a:effectLst/>
                <a:latin typeface="TimesNewRomanPSMT"/>
              </a:rPr>
              <a:t> sayıldıkları dersleri de tekrarlayabilirler.</a:t>
            </a:r>
          </a:p>
          <a:p>
            <a:pPr>
              <a:lnSpc>
                <a:spcPct val="90000"/>
              </a:lnSpc>
            </a:pPr>
            <a:r>
              <a:rPr lang="tr-TR" dirty="0">
                <a:effectLst/>
                <a:latin typeface="TimesNewRomanPSMT"/>
              </a:rPr>
              <a:t> Tekrarlanan derslerde en son alınan not </a:t>
            </a:r>
            <a:r>
              <a:rPr lang="tr-TR" dirty="0" err="1">
                <a:effectLst/>
                <a:latin typeface="TimesNewRomanPSMT"/>
              </a:rPr>
              <a:t>geçerli</a:t>
            </a:r>
            <a:r>
              <a:rPr lang="tr-TR" dirty="0">
                <a:effectLst/>
                <a:latin typeface="TimesNewRomanPSMT"/>
              </a:rPr>
              <a:t> olup, akademik ortalamalara bu not dahil edilir. </a:t>
            </a:r>
            <a:endParaRPr lang="tr-TR" dirty="0"/>
          </a:p>
          <a:p>
            <a:pPr>
              <a:lnSpc>
                <a:spcPct val="90000"/>
              </a:lnSpc>
            </a:pPr>
            <a:endParaRPr lang="tr-TR" sz="1900" dirty="0"/>
          </a:p>
        </p:txBody>
      </p:sp>
    </p:spTree>
    <p:extLst>
      <p:ext uri="{BB962C8B-B14F-4D97-AF65-F5344CB8AC3E}">
        <p14:creationId xmlns:p14="http://schemas.microsoft.com/office/powerpoint/2010/main" val="3295726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EA14D2-7BE7-03A6-2FB1-A26D2749EF5E}"/>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38D7FAE2-F077-CEBB-413F-45AC486A707C}"/>
              </a:ext>
            </a:extLst>
          </p:cNvPr>
          <p:cNvSpPr>
            <a:spLocks noGrp="1"/>
          </p:cNvSpPr>
          <p:nvPr>
            <p:ph idx="1"/>
          </p:nvPr>
        </p:nvSpPr>
        <p:spPr/>
        <p:txBody>
          <a:bodyPr/>
          <a:lstStyle/>
          <a:p>
            <a:r>
              <a:rPr lang="tr-TR" dirty="0">
                <a:effectLst/>
                <a:latin typeface="TimesNewRomanPSMT"/>
              </a:rPr>
              <a:t>Bir dersten bu </a:t>
            </a:r>
            <a:r>
              <a:rPr lang="tr-TR" dirty="0" err="1">
                <a:effectLst/>
                <a:latin typeface="TimesNewRomanPSMT"/>
              </a:rPr>
              <a:t>Yönetmeliğin</a:t>
            </a:r>
            <a:r>
              <a:rPr lang="tr-TR" dirty="0">
                <a:effectLst/>
                <a:latin typeface="TimesNewRomanPSMT"/>
              </a:rPr>
              <a:t> 26 </a:t>
            </a:r>
            <a:r>
              <a:rPr lang="tr-TR" dirty="0" err="1">
                <a:effectLst/>
                <a:latin typeface="TimesNewRomanPSMT"/>
              </a:rPr>
              <a:t>ncı</a:t>
            </a:r>
            <a:r>
              <a:rPr lang="tr-TR" dirty="0">
                <a:effectLst/>
                <a:latin typeface="TimesNewRomanPSMT"/>
              </a:rPr>
              <a:t> maddesinde belirtilen DC ve DD notlarını alıp, </a:t>
            </a:r>
            <a:r>
              <a:rPr lang="tr-TR" dirty="0" err="1">
                <a:effectLst/>
                <a:latin typeface="TimesNewRomanPSMT"/>
              </a:rPr>
              <a:t>aldığı</a:t>
            </a:r>
            <a:r>
              <a:rPr lang="tr-TR" dirty="0">
                <a:effectLst/>
                <a:latin typeface="TimesNewRomanPSMT"/>
              </a:rPr>
              <a:t> yarıyıl not ortalaması 2.00’dan az olan </a:t>
            </a:r>
            <a:r>
              <a:rPr lang="tr-TR" dirty="0" err="1">
                <a:effectLst/>
                <a:latin typeface="TimesNewRomanPSMT"/>
              </a:rPr>
              <a:t>öğrenciler</a:t>
            </a:r>
            <a:r>
              <a:rPr lang="tr-TR" dirty="0">
                <a:effectLst/>
                <a:latin typeface="TimesNewRomanPSMT"/>
              </a:rPr>
              <a:t>, o dersi veya dersleri </a:t>
            </a:r>
            <a:r>
              <a:rPr lang="tr-TR" dirty="0" err="1">
                <a:effectLst/>
                <a:latin typeface="TimesNewRomanPSMT"/>
              </a:rPr>
              <a:t>açıldığı</a:t>
            </a:r>
            <a:r>
              <a:rPr lang="tr-TR" dirty="0">
                <a:effectLst/>
                <a:latin typeface="TimesNewRomanPSMT"/>
              </a:rPr>
              <a:t> ilk yarıyılda tekrarlamak zorundadırlar. </a:t>
            </a:r>
            <a:endParaRPr lang="tr-TR" dirty="0"/>
          </a:p>
          <a:p>
            <a:r>
              <a:rPr lang="tr-TR" dirty="0">
                <a:effectLst/>
                <a:latin typeface="TimesNewRomanPSMT"/>
              </a:rPr>
              <a:t>Bir programın son yarıyılında yarıyıl not ortalaması 2.00 dan az olan </a:t>
            </a:r>
            <a:r>
              <a:rPr lang="tr-TR" dirty="0" err="1">
                <a:effectLst/>
                <a:latin typeface="TimesNewRomanPSMT"/>
              </a:rPr>
              <a:t>öğrencilerin</a:t>
            </a:r>
            <a:r>
              <a:rPr lang="tr-TR" dirty="0">
                <a:effectLst/>
                <a:latin typeface="TimesNewRomanPSMT"/>
              </a:rPr>
              <a:t> genel not ortalaması 2.00 ve daha </a:t>
            </a:r>
            <a:r>
              <a:rPr lang="tr-TR" dirty="0" err="1">
                <a:effectLst/>
                <a:latin typeface="TimesNewRomanPSMT"/>
              </a:rPr>
              <a:t>yüksek</a:t>
            </a:r>
            <a:r>
              <a:rPr lang="tr-TR" dirty="0">
                <a:effectLst/>
                <a:latin typeface="TimesNewRomanPSMT"/>
              </a:rPr>
              <a:t> ise, bu </a:t>
            </a:r>
            <a:r>
              <a:rPr lang="tr-TR" dirty="0" err="1">
                <a:effectLst/>
                <a:latin typeface="TimesNewRomanPSMT"/>
              </a:rPr>
              <a:t>öğrenciler</a:t>
            </a:r>
            <a:r>
              <a:rPr lang="tr-TR" dirty="0">
                <a:effectLst/>
                <a:latin typeface="TimesNewRomanPSMT"/>
              </a:rPr>
              <a:t> son yarıyılda DC ve DD notlarını aldıkları derslerden </a:t>
            </a:r>
            <a:r>
              <a:rPr lang="tr-TR" dirty="0" err="1">
                <a:effectLst/>
                <a:latin typeface="TimesNewRomanPSMT"/>
              </a:rPr>
              <a:t>başarılı</a:t>
            </a:r>
            <a:r>
              <a:rPr lang="tr-TR" dirty="0">
                <a:effectLst/>
                <a:latin typeface="TimesNewRomanPSMT"/>
              </a:rPr>
              <a:t> sayılır. </a:t>
            </a:r>
            <a:endParaRPr lang="tr-TR" dirty="0"/>
          </a:p>
          <a:p>
            <a:endParaRPr lang="tr-TR" dirty="0"/>
          </a:p>
        </p:txBody>
      </p:sp>
      <p:sp>
        <p:nvSpPr>
          <p:cNvPr id="4" name="5 Köşeli Yıldız 3">
            <a:extLst>
              <a:ext uri="{FF2B5EF4-FFF2-40B4-BE49-F238E27FC236}">
                <a16:creationId xmlns:a16="http://schemas.microsoft.com/office/drawing/2014/main" id="{B299A052-AFB3-5ADB-1A9B-E1EC0EED79DF}"/>
              </a:ext>
            </a:extLst>
          </p:cNvPr>
          <p:cNvSpPr/>
          <p:nvPr/>
        </p:nvSpPr>
        <p:spPr>
          <a:xfrm>
            <a:off x="4726379" y="866899"/>
            <a:ext cx="2113808" cy="1318161"/>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50138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30F5679-4C1E-7C2C-69ED-02E1FB5DD099}"/>
              </a:ext>
            </a:extLst>
          </p:cNvPr>
          <p:cNvSpPr>
            <a:spLocks noGrp="1"/>
          </p:cNvSpPr>
          <p:nvPr>
            <p:ph type="title"/>
          </p:nvPr>
        </p:nvSpPr>
        <p:spPr>
          <a:xfrm>
            <a:off x="804421" y="796374"/>
            <a:ext cx="10583158" cy="880027"/>
          </a:xfrm>
        </p:spPr>
        <p:txBody>
          <a:bodyPr>
            <a:normAutofit/>
          </a:bodyPr>
          <a:lstStyle/>
          <a:p>
            <a:r>
              <a:rPr lang="tr-TR">
                <a:solidFill>
                  <a:srgbClr val="FFFFFF"/>
                </a:solidFill>
              </a:rPr>
              <a:t>ONUR VE YÜKSEK ONUR BELGELERİ</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352B2FCD-656A-3894-FC44-9D19E1EF18B2}"/>
              </a:ext>
            </a:extLst>
          </p:cNvPr>
          <p:cNvSpPr>
            <a:spLocks noGrp="1"/>
          </p:cNvSpPr>
          <p:nvPr>
            <p:ph idx="1"/>
          </p:nvPr>
        </p:nvSpPr>
        <p:spPr>
          <a:xfrm>
            <a:off x="804421" y="2612255"/>
            <a:ext cx="10456246" cy="3597368"/>
          </a:xfrm>
        </p:spPr>
        <p:txBody>
          <a:bodyPr>
            <a:normAutofit/>
          </a:bodyPr>
          <a:lstStyle/>
          <a:p>
            <a:r>
              <a:rPr lang="tr-TR" dirty="0">
                <a:effectLst/>
                <a:latin typeface="TimesNewRomanPSMT"/>
              </a:rPr>
              <a:t>Her yarıyıl sonunda yarıyıl not ortalaması;</a:t>
            </a:r>
          </a:p>
          <a:p>
            <a:r>
              <a:rPr lang="tr-TR" dirty="0">
                <a:effectLst/>
                <a:latin typeface="TimesNewRomanPSMT"/>
              </a:rPr>
              <a:t> 3.00 – 3.50 arası olan ve </a:t>
            </a:r>
            <a:r>
              <a:rPr lang="tr-TR" dirty="0" err="1">
                <a:effectLst/>
                <a:latin typeface="TimesNewRomanPSMT"/>
              </a:rPr>
              <a:t>başarısız</a:t>
            </a:r>
            <a:r>
              <a:rPr lang="tr-TR" dirty="0">
                <a:effectLst/>
                <a:latin typeface="TimesNewRomanPSMT"/>
              </a:rPr>
              <a:t> dersi bulunmayan </a:t>
            </a:r>
            <a:r>
              <a:rPr lang="tr-TR" dirty="0" err="1">
                <a:effectLst/>
                <a:latin typeface="TimesNewRomanPSMT"/>
              </a:rPr>
              <a:t>öğrenciler</a:t>
            </a:r>
            <a:r>
              <a:rPr lang="tr-TR" dirty="0">
                <a:effectLst/>
                <a:latin typeface="TimesNewRomanPSMT"/>
              </a:rPr>
              <a:t> onur </a:t>
            </a:r>
            <a:r>
              <a:rPr lang="tr-TR" dirty="0" err="1">
                <a:effectLst/>
                <a:latin typeface="TimesNewRomanPSMT"/>
              </a:rPr>
              <a:t>öğrencisi</a:t>
            </a:r>
            <a:r>
              <a:rPr lang="tr-TR" dirty="0">
                <a:effectLst/>
                <a:latin typeface="TimesNewRomanPSMT"/>
              </a:rPr>
              <a:t>, </a:t>
            </a:r>
          </a:p>
          <a:p>
            <a:r>
              <a:rPr lang="tr-TR" dirty="0">
                <a:effectLst/>
                <a:latin typeface="TimesNewRomanPSMT"/>
              </a:rPr>
              <a:t>3.51 – 4.00 arası olan </a:t>
            </a:r>
            <a:r>
              <a:rPr lang="tr-TR" dirty="0" err="1">
                <a:effectLst/>
                <a:latin typeface="TimesNewRomanPSMT"/>
              </a:rPr>
              <a:t>öğrenciler</a:t>
            </a:r>
            <a:r>
              <a:rPr lang="tr-TR" dirty="0">
                <a:effectLst/>
                <a:latin typeface="TimesNewRomanPSMT"/>
              </a:rPr>
              <a:t> ise </a:t>
            </a:r>
            <a:r>
              <a:rPr lang="tr-TR" dirty="0" err="1">
                <a:effectLst/>
                <a:latin typeface="TimesNewRomanPSMT"/>
              </a:rPr>
              <a:t>yüksek</a:t>
            </a:r>
            <a:r>
              <a:rPr lang="tr-TR" dirty="0">
                <a:effectLst/>
                <a:latin typeface="TimesNewRomanPSMT"/>
              </a:rPr>
              <a:t> onur </a:t>
            </a:r>
            <a:r>
              <a:rPr lang="tr-TR" dirty="0" err="1">
                <a:effectLst/>
                <a:latin typeface="TimesNewRomanPSMT"/>
              </a:rPr>
              <a:t>öğrencisi</a:t>
            </a:r>
            <a:r>
              <a:rPr lang="tr-TR" dirty="0">
                <a:effectLst/>
                <a:latin typeface="TimesNewRomanPSMT"/>
              </a:rPr>
              <a:t> sayılır. </a:t>
            </a:r>
          </a:p>
          <a:p>
            <a:r>
              <a:rPr lang="tr-TR" dirty="0">
                <a:effectLst/>
                <a:latin typeface="TimesNewRomanPSMT"/>
              </a:rPr>
              <a:t>Bu </a:t>
            </a:r>
            <a:r>
              <a:rPr lang="tr-TR" dirty="0" err="1">
                <a:effectLst/>
                <a:latin typeface="TimesNewRomanPSMT"/>
              </a:rPr>
              <a:t>öğrencilerin</a:t>
            </a:r>
            <a:r>
              <a:rPr lang="tr-TR" dirty="0">
                <a:effectLst/>
                <a:latin typeface="TimesNewRomanPSMT"/>
              </a:rPr>
              <a:t> listesi her yarıyıl sonunda ilan edilir ve izleyen yarıyılda </a:t>
            </a:r>
            <a:r>
              <a:rPr lang="tr-TR" dirty="0" err="1">
                <a:effectLst/>
                <a:latin typeface="TimesNewRomanPSMT"/>
              </a:rPr>
              <a:t>öğrencilere</a:t>
            </a:r>
            <a:r>
              <a:rPr lang="tr-TR" dirty="0">
                <a:effectLst/>
                <a:latin typeface="TimesNewRomanPSMT"/>
              </a:rPr>
              <a:t> dekan/</a:t>
            </a:r>
            <a:r>
              <a:rPr lang="tr-TR" dirty="0" err="1">
                <a:effectLst/>
                <a:latin typeface="TimesNewRomanPSMT"/>
              </a:rPr>
              <a:t>yüksekokul</a:t>
            </a:r>
            <a:r>
              <a:rPr lang="tr-TR" dirty="0">
                <a:effectLst/>
                <a:latin typeface="TimesNewRomanPSMT"/>
              </a:rPr>
              <a:t> </a:t>
            </a:r>
            <a:r>
              <a:rPr lang="tr-TR" dirty="0" err="1">
                <a:effectLst/>
                <a:latin typeface="TimesNewRomanPSMT"/>
              </a:rPr>
              <a:t>müdüru</a:t>
            </a:r>
            <a:r>
              <a:rPr lang="tr-TR" dirty="0">
                <a:effectLst/>
                <a:latin typeface="TimesNewRomanPSMT"/>
              </a:rPr>
              <a:t>̈ tarafından </a:t>
            </a:r>
            <a:r>
              <a:rPr lang="tr-TR" dirty="0" err="1">
                <a:effectLst/>
                <a:latin typeface="TimesNewRomanPSMT"/>
              </a:rPr>
              <a:t>imzalanmıs</a:t>
            </a:r>
            <a:r>
              <a:rPr lang="tr-TR" dirty="0">
                <a:effectLst/>
                <a:latin typeface="TimesNewRomanPSMT"/>
              </a:rPr>
              <a:t>̧ olan onur belgesi ya da </a:t>
            </a:r>
            <a:r>
              <a:rPr lang="tr-TR" dirty="0" err="1">
                <a:effectLst/>
                <a:latin typeface="TimesNewRomanPSMT"/>
              </a:rPr>
              <a:t>yüksek</a:t>
            </a:r>
            <a:r>
              <a:rPr lang="tr-TR" dirty="0">
                <a:effectLst/>
                <a:latin typeface="TimesNewRomanPSMT"/>
              </a:rPr>
              <a:t> onur belgesi verilir. </a:t>
            </a:r>
            <a:endParaRPr lang="tr-TR" dirty="0"/>
          </a:p>
          <a:p>
            <a:endParaRPr lang="tr-TR" dirty="0"/>
          </a:p>
        </p:txBody>
      </p:sp>
    </p:spTree>
    <p:extLst>
      <p:ext uri="{BB962C8B-B14F-4D97-AF65-F5344CB8AC3E}">
        <p14:creationId xmlns:p14="http://schemas.microsoft.com/office/powerpoint/2010/main" val="4221018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8AE86F5-F2D9-926F-EFA4-64EB0104BA5D}"/>
              </a:ext>
            </a:extLst>
          </p:cNvPr>
          <p:cNvSpPr>
            <a:spLocks noGrp="1"/>
          </p:cNvSpPr>
          <p:nvPr>
            <p:ph type="title"/>
          </p:nvPr>
        </p:nvSpPr>
        <p:spPr>
          <a:xfrm>
            <a:off x="804421" y="796374"/>
            <a:ext cx="10583158" cy="880027"/>
          </a:xfrm>
        </p:spPr>
        <p:txBody>
          <a:bodyPr>
            <a:normAutofit/>
          </a:bodyPr>
          <a:lstStyle/>
          <a:p>
            <a:r>
              <a:rPr lang="tr-TR">
                <a:solidFill>
                  <a:srgbClr val="FFFFFF"/>
                </a:solidFill>
              </a:rPr>
              <a:t>İLİŞİK KESME</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F57835AD-D580-F464-A65C-2C1D51AF61C1}"/>
              </a:ext>
            </a:extLst>
          </p:cNvPr>
          <p:cNvSpPr>
            <a:spLocks noGrp="1"/>
          </p:cNvSpPr>
          <p:nvPr>
            <p:ph idx="1"/>
          </p:nvPr>
        </p:nvSpPr>
        <p:spPr>
          <a:xfrm>
            <a:off x="484631" y="2612255"/>
            <a:ext cx="10411966" cy="4085427"/>
          </a:xfrm>
        </p:spPr>
        <p:txBody>
          <a:bodyPr>
            <a:normAutofit fontScale="92500" lnSpcReduction="20000"/>
          </a:bodyPr>
          <a:lstStyle/>
          <a:p>
            <a:pPr>
              <a:lnSpc>
                <a:spcPct val="90000"/>
              </a:lnSpc>
            </a:pPr>
            <a:r>
              <a:rPr lang="tr-TR" dirty="0" err="1">
                <a:effectLst/>
                <a:latin typeface="TimesNewRomanPSMT"/>
              </a:rPr>
              <a:t>Öğrencinin</a:t>
            </a:r>
            <a:r>
              <a:rPr lang="tr-TR" dirty="0">
                <a:effectLst/>
                <a:latin typeface="TimesNewRomanPSMT"/>
              </a:rPr>
              <a:t> bu </a:t>
            </a:r>
            <a:r>
              <a:rPr lang="tr-TR" dirty="0" err="1">
                <a:effectLst/>
                <a:latin typeface="TimesNewRomanPSMT"/>
              </a:rPr>
              <a:t>Yönetmelikte</a:t>
            </a:r>
            <a:r>
              <a:rPr lang="tr-TR" dirty="0">
                <a:effectLst/>
                <a:latin typeface="TimesNewRomanPSMT"/>
              </a:rPr>
              <a:t> </a:t>
            </a:r>
            <a:r>
              <a:rPr lang="tr-TR" dirty="0" err="1">
                <a:effectLst/>
                <a:latin typeface="TimesNewRomanPSMT"/>
              </a:rPr>
              <a:t>öngörülen</a:t>
            </a:r>
            <a:r>
              <a:rPr lang="tr-TR" dirty="0">
                <a:effectLst/>
                <a:latin typeface="TimesNewRomanPSMT"/>
              </a:rPr>
              <a:t> </a:t>
            </a:r>
            <a:r>
              <a:rPr lang="tr-TR" dirty="0" err="1">
                <a:effectLst/>
                <a:latin typeface="TimesNewRomanPSMT"/>
              </a:rPr>
              <a:t>eğitim-öğretim</a:t>
            </a:r>
            <a:r>
              <a:rPr lang="tr-TR" dirty="0">
                <a:effectLst/>
                <a:latin typeface="TimesNewRomanPSMT"/>
              </a:rPr>
              <a:t> </a:t>
            </a:r>
            <a:r>
              <a:rPr lang="tr-TR" dirty="0" err="1">
                <a:effectLst/>
                <a:latin typeface="TimesNewRomanPSMT"/>
              </a:rPr>
              <a:t>süresini</a:t>
            </a:r>
            <a:r>
              <a:rPr lang="tr-TR" dirty="0">
                <a:effectLst/>
                <a:latin typeface="TimesNewRomanPSMT"/>
              </a:rPr>
              <a:t> tamamlayıp </a:t>
            </a:r>
            <a:r>
              <a:rPr lang="tr-TR" dirty="0" err="1">
                <a:effectLst/>
                <a:latin typeface="TimesNewRomanPSMT"/>
              </a:rPr>
              <a:t>tamamlamadığına</a:t>
            </a:r>
            <a:r>
              <a:rPr lang="tr-TR" dirty="0">
                <a:effectLst/>
                <a:latin typeface="TimesNewRomanPSMT"/>
              </a:rPr>
              <a:t> bakılmaksızın; </a:t>
            </a:r>
            <a:endParaRPr lang="tr-TR" dirty="0"/>
          </a:p>
          <a:p>
            <a:pPr>
              <a:lnSpc>
                <a:spcPct val="90000"/>
              </a:lnSpc>
            </a:pPr>
            <a:r>
              <a:rPr lang="tr-TR" dirty="0">
                <a:effectLst/>
                <a:latin typeface="TimesNewRomanPSMT"/>
              </a:rPr>
              <a:t>a) Bu </a:t>
            </a:r>
            <a:r>
              <a:rPr lang="tr-TR" dirty="0" err="1">
                <a:effectLst/>
                <a:latin typeface="TimesNewRomanPSMT"/>
              </a:rPr>
              <a:t>Yönetmeliğin</a:t>
            </a:r>
            <a:r>
              <a:rPr lang="tr-TR" dirty="0">
                <a:effectLst/>
                <a:latin typeface="TimesNewRomanPSMT"/>
              </a:rPr>
              <a:t> 6 </a:t>
            </a:r>
            <a:r>
              <a:rPr lang="tr-TR" dirty="0" err="1">
                <a:effectLst/>
                <a:latin typeface="TimesNewRomanPSMT"/>
              </a:rPr>
              <a:t>ncı</a:t>
            </a:r>
            <a:r>
              <a:rPr lang="tr-TR" dirty="0">
                <a:effectLst/>
                <a:latin typeface="TimesNewRomanPSMT"/>
              </a:rPr>
              <a:t> maddesindeki </a:t>
            </a:r>
            <a:r>
              <a:rPr lang="tr-TR" dirty="0" err="1">
                <a:effectLst/>
                <a:latin typeface="TimesNewRomanPSMT"/>
              </a:rPr>
              <a:t>hüküm</a:t>
            </a:r>
            <a:r>
              <a:rPr lang="tr-TR" dirty="0">
                <a:effectLst/>
                <a:latin typeface="TimesNewRomanPSMT"/>
              </a:rPr>
              <a:t> saklı kalmak kaydıyla, kaydını </a:t>
            </a:r>
            <a:r>
              <a:rPr lang="tr-TR" dirty="0" err="1">
                <a:effectLst/>
                <a:latin typeface="TimesNewRomanPSMT"/>
              </a:rPr>
              <a:t>üst</a:t>
            </a:r>
            <a:r>
              <a:rPr lang="tr-TR" dirty="0">
                <a:effectLst/>
                <a:latin typeface="TimesNewRomanPSMT"/>
              </a:rPr>
              <a:t> </a:t>
            </a:r>
            <a:r>
              <a:rPr lang="tr-TR" dirty="0" err="1">
                <a:effectLst/>
                <a:latin typeface="TimesNewRomanPSMT"/>
              </a:rPr>
              <a:t>üste</a:t>
            </a:r>
            <a:r>
              <a:rPr lang="tr-TR" dirty="0">
                <a:effectLst/>
                <a:latin typeface="TimesNewRomanPSMT"/>
              </a:rPr>
              <a:t> </a:t>
            </a:r>
            <a:r>
              <a:rPr lang="tr-TR" dirty="0" err="1">
                <a:effectLst/>
                <a:latin typeface="TimesNewRomanPSMT"/>
              </a:rPr>
              <a:t>dört</a:t>
            </a:r>
            <a:r>
              <a:rPr lang="tr-TR" dirty="0">
                <a:effectLst/>
                <a:latin typeface="TimesNewRomanPSMT"/>
              </a:rPr>
              <a:t> yıl yenilememesi, </a:t>
            </a:r>
            <a:endParaRPr lang="tr-TR" dirty="0"/>
          </a:p>
          <a:p>
            <a:pPr>
              <a:lnSpc>
                <a:spcPct val="90000"/>
              </a:lnSpc>
            </a:pPr>
            <a:r>
              <a:rPr lang="tr-TR" dirty="0">
                <a:effectLst/>
                <a:latin typeface="TimesNewRomanPSMT"/>
              </a:rPr>
              <a:t>b) </a:t>
            </a:r>
            <a:r>
              <a:rPr lang="tr-TR" dirty="0" err="1">
                <a:effectLst/>
                <a:latin typeface="TimesNewRomanPSMT"/>
              </a:rPr>
              <a:t>Başarısız</a:t>
            </a:r>
            <a:r>
              <a:rPr lang="tr-TR" dirty="0">
                <a:effectLst/>
                <a:latin typeface="TimesNewRomanPSMT"/>
              </a:rPr>
              <a:t> </a:t>
            </a:r>
            <a:r>
              <a:rPr lang="tr-TR" dirty="0" err="1">
                <a:effectLst/>
                <a:latin typeface="TimesNewRomanPSMT"/>
              </a:rPr>
              <a:t>olduğu</a:t>
            </a:r>
            <a:r>
              <a:rPr lang="tr-TR" dirty="0">
                <a:effectLst/>
                <a:latin typeface="TimesNewRomanPSMT"/>
              </a:rPr>
              <a:t> ve </a:t>
            </a:r>
            <a:r>
              <a:rPr lang="tr-TR" dirty="0" err="1">
                <a:effectLst/>
                <a:latin typeface="TimesNewRomanPSMT"/>
              </a:rPr>
              <a:t>öncelikle</a:t>
            </a:r>
            <a:r>
              <a:rPr lang="tr-TR" dirty="0">
                <a:effectLst/>
                <a:latin typeface="TimesNewRomanPSMT"/>
              </a:rPr>
              <a:t> alması gereken dersleri </a:t>
            </a:r>
            <a:r>
              <a:rPr lang="tr-TR" dirty="0" err="1">
                <a:effectLst/>
                <a:latin typeface="TimesNewRomanPSMT"/>
              </a:rPr>
              <a:t>gerekçesiz</a:t>
            </a:r>
            <a:r>
              <a:rPr lang="tr-TR" dirty="0">
                <a:effectLst/>
                <a:latin typeface="TimesNewRomanPSMT"/>
              </a:rPr>
              <a:t> olarak </a:t>
            </a:r>
            <a:r>
              <a:rPr lang="tr-TR" dirty="0" err="1">
                <a:effectLst/>
                <a:latin typeface="TimesNewRomanPSMT"/>
              </a:rPr>
              <a:t>üst</a:t>
            </a:r>
            <a:r>
              <a:rPr lang="tr-TR" dirty="0">
                <a:effectLst/>
                <a:latin typeface="TimesNewRomanPSMT"/>
              </a:rPr>
              <a:t> </a:t>
            </a:r>
            <a:r>
              <a:rPr lang="tr-TR" dirty="0" err="1">
                <a:effectLst/>
                <a:latin typeface="TimesNewRomanPSMT"/>
              </a:rPr>
              <a:t>üste</a:t>
            </a:r>
            <a:r>
              <a:rPr lang="tr-TR" dirty="0">
                <a:effectLst/>
                <a:latin typeface="TimesNewRomanPSMT"/>
              </a:rPr>
              <a:t> </a:t>
            </a:r>
            <a:r>
              <a:rPr lang="tr-TR" dirty="0" err="1">
                <a:effectLst/>
                <a:latin typeface="TimesNewRomanPSMT"/>
              </a:rPr>
              <a:t>açıldığı</a:t>
            </a:r>
            <a:r>
              <a:rPr lang="tr-TR" dirty="0">
                <a:effectLst/>
                <a:latin typeface="TimesNewRomanPSMT"/>
              </a:rPr>
              <a:t> </a:t>
            </a:r>
            <a:r>
              <a:rPr lang="tr-TR" dirty="0" err="1">
                <a:effectLst/>
                <a:latin typeface="TimesNewRomanPSMT"/>
              </a:rPr>
              <a:t>dört</a:t>
            </a:r>
            <a:r>
              <a:rPr lang="tr-TR" dirty="0">
                <a:effectLst/>
                <a:latin typeface="TimesNewRomanPSMT"/>
              </a:rPr>
              <a:t> yarıyıl/iki yılda programına almaması, </a:t>
            </a:r>
            <a:endParaRPr lang="tr-TR" dirty="0"/>
          </a:p>
          <a:p>
            <a:pPr>
              <a:lnSpc>
                <a:spcPct val="90000"/>
              </a:lnSpc>
            </a:pPr>
            <a:r>
              <a:rPr lang="tr-TR" dirty="0">
                <a:effectLst/>
                <a:latin typeface="TimesNewRomanPSMT"/>
              </a:rPr>
              <a:t>c) </a:t>
            </a:r>
            <a:r>
              <a:rPr lang="tr-TR" dirty="0" err="1">
                <a:effectLst/>
                <a:latin typeface="TimesNewRomanPSMT"/>
              </a:rPr>
              <a:t>Sağlık</a:t>
            </a:r>
            <a:r>
              <a:rPr lang="tr-TR" dirty="0">
                <a:effectLst/>
                <a:latin typeface="TimesNewRomanPSMT"/>
              </a:rPr>
              <a:t> raporu ile belgelenen ruhsal ve bedensel rahatsızlık nedeniyle </a:t>
            </a:r>
            <a:r>
              <a:rPr lang="tr-TR" dirty="0" err="1">
                <a:effectLst/>
                <a:latin typeface="TimesNewRomanPSMT"/>
              </a:rPr>
              <a:t>tüm</a:t>
            </a:r>
            <a:r>
              <a:rPr lang="tr-TR" dirty="0">
                <a:effectLst/>
                <a:latin typeface="TimesNewRomanPSMT"/>
              </a:rPr>
              <a:t> </a:t>
            </a:r>
            <a:r>
              <a:rPr lang="tr-TR" dirty="0" err="1">
                <a:effectLst/>
                <a:latin typeface="TimesNewRomanPSMT"/>
              </a:rPr>
              <a:t>öğrenim</a:t>
            </a:r>
            <a:r>
              <a:rPr lang="tr-TR" dirty="0">
                <a:effectLst/>
                <a:latin typeface="TimesNewRomanPSMT"/>
              </a:rPr>
              <a:t> </a:t>
            </a:r>
            <a:r>
              <a:rPr lang="tr-TR" dirty="0" err="1">
                <a:effectLst/>
                <a:latin typeface="TimesNewRomanPSMT"/>
              </a:rPr>
              <a:t>süresi</a:t>
            </a:r>
            <a:r>
              <a:rPr lang="tr-TR" dirty="0">
                <a:effectLst/>
                <a:latin typeface="TimesNewRomanPSMT"/>
              </a:rPr>
              <a:t> </a:t>
            </a:r>
            <a:r>
              <a:rPr lang="tr-TR" dirty="0" err="1">
                <a:effectLst/>
                <a:latin typeface="TimesNewRomanPSMT"/>
              </a:rPr>
              <a:t>içinde</a:t>
            </a:r>
            <a:r>
              <a:rPr lang="tr-TR" dirty="0">
                <a:effectLst/>
                <a:latin typeface="TimesNewRomanPSMT"/>
              </a:rPr>
              <a:t> </a:t>
            </a:r>
            <a:r>
              <a:rPr lang="tr-TR" dirty="0" err="1">
                <a:effectLst/>
                <a:latin typeface="TimesNewRomanPSMT"/>
              </a:rPr>
              <a:t>devamsızlığı</a:t>
            </a:r>
            <a:r>
              <a:rPr lang="tr-TR" dirty="0">
                <a:effectLst/>
                <a:latin typeface="TimesNewRomanPSMT"/>
              </a:rPr>
              <a:t> iki yılı </a:t>
            </a:r>
            <a:r>
              <a:rPr lang="tr-TR" dirty="0" err="1">
                <a:effectLst/>
                <a:latin typeface="TimesNewRomanPSMT"/>
              </a:rPr>
              <a:t>aşan</a:t>
            </a:r>
            <a:r>
              <a:rPr lang="tr-TR" dirty="0">
                <a:effectLst/>
                <a:latin typeface="TimesNewRomanPSMT"/>
              </a:rPr>
              <a:t> </a:t>
            </a:r>
            <a:r>
              <a:rPr lang="tr-TR" dirty="0" err="1">
                <a:effectLst/>
                <a:latin typeface="TimesNewRomanPSMT"/>
              </a:rPr>
              <a:t>öğrencilerden</a:t>
            </a:r>
            <a:r>
              <a:rPr lang="tr-TR" dirty="0">
                <a:effectLst/>
                <a:latin typeface="TimesNewRomanPSMT"/>
              </a:rPr>
              <a:t> yeniden alınacak </a:t>
            </a:r>
            <a:r>
              <a:rPr lang="tr-TR" dirty="0" err="1">
                <a:effectLst/>
                <a:latin typeface="TimesNewRomanPSMT"/>
              </a:rPr>
              <a:t>sağlık</a:t>
            </a:r>
            <a:r>
              <a:rPr lang="tr-TR" dirty="0">
                <a:effectLst/>
                <a:latin typeface="TimesNewRomanPSMT"/>
              </a:rPr>
              <a:t> raporunun incelenmesi sonucunda </a:t>
            </a:r>
            <a:r>
              <a:rPr lang="tr-TR" dirty="0" err="1">
                <a:effectLst/>
                <a:latin typeface="TimesNewRomanPSMT"/>
              </a:rPr>
              <a:t>öğrenimlerine</a:t>
            </a:r>
            <a:r>
              <a:rPr lang="tr-TR" dirty="0">
                <a:effectLst/>
                <a:latin typeface="TimesNewRomanPSMT"/>
              </a:rPr>
              <a:t> devam edemeyeceklerine karar </a:t>
            </a:r>
            <a:r>
              <a:rPr lang="tr-TR" dirty="0" err="1">
                <a:effectLst/>
                <a:latin typeface="TimesNewRomanPSMT"/>
              </a:rPr>
              <a:t>verilmis</a:t>
            </a:r>
            <a:r>
              <a:rPr lang="tr-TR" dirty="0">
                <a:effectLst/>
                <a:latin typeface="TimesNewRomanPSMT"/>
              </a:rPr>
              <a:t>̧ olması halinde ilgili </a:t>
            </a:r>
            <a:r>
              <a:rPr lang="tr-TR" dirty="0" err="1">
                <a:effectLst/>
                <a:latin typeface="TimesNewRomanPSMT"/>
              </a:rPr>
              <a:t>yönetim</a:t>
            </a:r>
            <a:r>
              <a:rPr lang="tr-TR" dirty="0">
                <a:effectLst/>
                <a:latin typeface="TimesNewRomanPSMT"/>
              </a:rPr>
              <a:t> kurulu kararıyla, </a:t>
            </a:r>
            <a:endParaRPr lang="tr-TR" dirty="0"/>
          </a:p>
          <a:p>
            <a:pPr>
              <a:lnSpc>
                <a:spcPct val="90000"/>
              </a:lnSpc>
            </a:pPr>
            <a:r>
              <a:rPr lang="tr-TR" dirty="0">
                <a:effectLst/>
                <a:latin typeface="TimesNewRomanPSMT"/>
              </a:rPr>
              <a:t>ç) Hakkında </a:t>
            </a:r>
            <a:r>
              <a:rPr lang="tr-TR" dirty="0" err="1">
                <a:effectLst/>
                <a:latin typeface="TimesNewRomanPSMT"/>
              </a:rPr>
              <a:t>açılan</a:t>
            </a:r>
            <a:r>
              <a:rPr lang="tr-TR" dirty="0">
                <a:effectLst/>
                <a:latin typeface="TimesNewRomanPSMT"/>
              </a:rPr>
              <a:t> disiplin </a:t>
            </a:r>
            <a:r>
              <a:rPr lang="tr-TR" dirty="0" err="1">
                <a:effectLst/>
                <a:latin typeface="TimesNewRomanPSMT"/>
              </a:rPr>
              <a:t>soruşturması</a:t>
            </a:r>
            <a:r>
              <a:rPr lang="tr-TR" dirty="0">
                <a:effectLst/>
                <a:latin typeface="TimesNewRomanPSMT"/>
              </a:rPr>
              <a:t> sonunda </a:t>
            </a:r>
            <a:r>
              <a:rPr lang="tr-TR" dirty="0" err="1">
                <a:effectLst/>
                <a:latin typeface="TimesNewRomanPSMT"/>
              </a:rPr>
              <a:t>yükseköğretim</a:t>
            </a:r>
            <a:r>
              <a:rPr lang="tr-TR" dirty="0">
                <a:effectLst/>
                <a:latin typeface="TimesNewRomanPSMT"/>
              </a:rPr>
              <a:t> kurumundan </a:t>
            </a:r>
            <a:r>
              <a:rPr lang="tr-TR" dirty="0" err="1">
                <a:effectLst/>
                <a:latin typeface="TimesNewRomanPSMT"/>
              </a:rPr>
              <a:t>çıkarma</a:t>
            </a:r>
            <a:r>
              <a:rPr lang="tr-TR" dirty="0">
                <a:effectLst/>
                <a:latin typeface="TimesNewRomanPSMT"/>
              </a:rPr>
              <a:t> cezası </a:t>
            </a:r>
            <a:r>
              <a:rPr lang="tr-TR" dirty="0" err="1">
                <a:effectLst/>
                <a:latin typeface="TimesNewRomanPSMT"/>
              </a:rPr>
              <a:t>almıs</a:t>
            </a:r>
            <a:r>
              <a:rPr lang="tr-TR" dirty="0">
                <a:effectLst/>
                <a:latin typeface="TimesNewRomanPSMT"/>
              </a:rPr>
              <a:t>̧ olması, </a:t>
            </a:r>
            <a:endParaRPr lang="tr-TR" dirty="0"/>
          </a:p>
          <a:p>
            <a:pPr>
              <a:lnSpc>
                <a:spcPct val="90000"/>
              </a:lnSpc>
            </a:pPr>
            <a:r>
              <a:rPr lang="tr-TR" dirty="0">
                <a:effectLst/>
                <a:latin typeface="TimesNewRomanPSMT"/>
              </a:rPr>
              <a:t>d) Kendi </a:t>
            </a:r>
            <a:r>
              <a:rPr lang="tr-TR" dirty="0" err="1">
                <a:effectLst/>
                <a:latin typeface="TimesNewRomanPSMT"/>
              </a:rPr>
              <a:t>isteği</a:t>
            </a:r>
            <a:r>
              <a:rPr lang="tr-TR" dirty="0">
                <a:effectLst/>
                <a:latin typeface="TimesNewRomanPSMT"/>
              </a:rPr>
              <a:t> ile kaydını alması durumunda </a:t>
            </a:r>
            <a:r>
              <a:rPr lang="tr-TR" dirty="0" err="1">
                <a:effectLst/>
                <a:latin typeface="TimesNewRomanPSMT"/>
              </a:rPr>
              <a:t>Üniversite</a:t>
            </a:r>
            <a:r>
              <a:rPr lang="tr-TR" dirty="0">
                <a:effectLst/>
                <a:latin typeface="TimesNewRomanPSMT"/>
              </a:rPr>
              <a:t> ile </a:t>
            </a:r>
            <a:r>
              <a:rPr lang="tr-TR" dirty="0" err="1">
                <a:effectLst/>
                <a:latin typeface="TimesNewRomanPSMT"/>
              </a:rPr>
              <a:t>ilişiği</a:t>
            </a:r>
            <a:r>
              <a:rPr lang="tr-TR" dirty="0">
                <a:effectLst/>
                <a:latin typeface="TimesNewRomanPSMT"/>
              </a:rPr>
              <a:t> kesilir. </a:t>
            </a:r>
            <a:endParaRPr lang="tr-TR" dirty="0"/>
          </a:p>
          <a:p>
            <a:pPr>
              <a:lnSpc>
                <a:spcPct val="90000"/>
              </a:lnSpc>
            </a:pPr>
            <a:endParaRPr lang="tr-TR" sz="1500" dirty="0"/>
          </a:p>
        </p:txBody>
      </p:sp>
    </p:spTree>
    <p:extLst>
      <p:ext uri="{BB962C8B-B14F-4D97-AF65-F5344CB8AC3E}">
        <p14:creationId xmlns:p14="http://schemas.microsoft.com/office/powerpoint/2010/main" val="202455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FA423E1E-630C-6777-49AD-0063233029D9}"/>
              </a:ext>
            </a:extLst>
          </p:cNvPr>
          <p:cNvSpPr>
            <a:spLocks noGrp="1"/>
          </p:cNvSpPr>
          <p:nvPr>
            <p:ph type="title"/>
          </p:nvPr>
        </p:nvSpPr>
        <p:spPr>
          <a:xfrm>
            <a:off x="952108" y="954756"/>
            <a:ext cx="2730414" cy="4946003"/>
          </a:xfrm>
        </p:spPr>
        <p:txBody>
          <a:bodyPr>
            <a:normAutofit/>
          </a:bodyPr>
          <a:lstStyle/>
          <a:p>
            <a:r>
              <a:rPr lang="tr-TR">
                <a:solidFill>
                  <a:srgbClr val="FFFFFF"/>
                </a:solidFill>
              </a:rPr>
              <a:t>YATAY GEÇİŞ</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B16E2B06-0039-FB18-39D2-04AC6E69B085}"/>
              </a:ext>
            </a:extLst>
          </p:cNvPr>
          <p:cNvSpPr>
            <a:spLocks noGrp="1"/>
          </p:cNvSpPr>
          <p:nvPr>
            <p:ph idx="1"/>
          </p:nvPr>
        </p:nvSpPr>
        <p:spPr>
          <a:xfrm>
            <a:off x="5140934" y="469900"/>
            <a:ext cx="5953630" cy="5405968"/>
          </a:xfrm>
        </p:spPr>
        <p:txBody>
          <a:bodyPr anchor="ctr">
            <a:normAutofit/>
          </a:bodyPr>
          <a:lstStyle/>
          <a:p>
            <a:r>
              <a:rPr lang="tr-TR" dirty="0">
                <a:effectLst/>
                <a:latin typeface="TimesNewRomanPSMT"/>
              </a:rPr>
              <a:t>Toros </a:t>
            </a:r>
            <a:r>
              <a:rPr lang="tr-TR" dirty="0" err="1">
                <a:effectLst/>
                <a:latin typeface="TimesNewRomanPSMT"/>
              </a:rPr>
              <a:t>Üniversitesi</a:t>
            </a:r>
            <a:r>
              <a:rPr lang="tr-TR" dirty="0">
                <a:effectLst/>
                <a:latin typeface="TimesNewRomanPSMT"/>
              </a:rPr>
              <a:t> </a:t>
            </a:r>
            <a:r>
              <a:rPr lang="tr-TR" dirty="0" err="1">
                <a:effectLst/>
                <a:latin typeface="TimesNewRomanPSMT"/>
              </a:rPr>
              <a:t>fakülte</a:t>
            </a:r>
            <a:r>
              <a:rPr lang="tr-TR" dirty="0">
                <a:effectLst/>
                <a:latin typeface="TimesNewRomanPSMT"/>
              </a:rPr>
              <a:t>, </a:t>
            </a:r>
            <a:r>
              <a:rPr lang="tr-TR" dirty="0" err="1">
                <a:effectLst/>
                <a:latin typeface="TimesNewRomanPSMT"/>
              </a:rPr>
              <a:t>yüksekokul</a:t>
            </a:r>
            <a:r>
              <a:rPr lang="tr-TR" dirty="0">
                <a:effectLst/>
                <a:latin typeface="TimesNewRomanPSMT"/>
              </a:rPr>
              <a:t> veya meslek </a:t>
            </a:r>
            <a:r>
              <a:rPr lang="tr-TR" dirty="0" err="1">
                <a:effectLst/>
                <a:latin typeface="TimesNewRomanPSMT"/>
              </a:rPr>
              <a:t>yüksekokullarından</a:t>
            </a:r>
            <a:endParaRPr lang="tr-TR" dirty="0">
              <a:latin typeface="TimesNewRomanPSMT"/>
            </a:endParaRPr>
          </a:p>
          <a:p>
            <a:r>
              <a:rPr lang="tr-TR" dirty="0" err="1">
                <a:effectLst/>
                <a:latin typeface="TimesNewRomanPSMT"/>
              </a:rPr>
              <a:t>Üniversite</a:t>
            </a:r>
            <a:r>
              <a:rPr lang="tr-TR" dirty="0">
                <a:effectLst/>
                <a:latin typeface="TimesNewRomanPSMT"/>
              </a:rPr>
              <a:t> </a:t>
            </a:r>
            <a:r>
              <a:rPr lang="tr-TR" dirty="0" err="1">
                <a:effectLst/>
                <a:latin typeface="TimesNewRomanPSMT"/>
              </a:rPr>
              <a:t>içinde</a:t>
            </a:r>
            <a:r>
              <a:rPr lang="tr-TR" dirty="0">
                <a:effectLst/>
                <a:latin typeface="TimesNewRomanPSMT"/>
              </a:rPr>
              <a:t> yer alan </a:t>
            </a:r>
            <a:r>
              <a:rPr lang="tr-TR" dirty="0" err="1">
                <a:effectLst/>
                <a:latin typeface="TimesNewRomanPSMT"/>
              </a:rPr>
              <a:t>diğer</a:t>
            </a:r>
            <a:r>
              <a:rPr lang="tr-TR" dirty="0">
                <a:effectLst/>
                <a:latin typeface="TimesNewRomanPSMT"/>
              </a:rPr>
              <a:t> </a:t>
            </a:r>
            <a:r>
              <a:rPr lang="tr-TR" dirty="0" err="1">
                <a:effectLst/>
                <a:latin typeface="TimesNewRomanPSMT"/>
              </a:rPr>
              <a:t>fakülte</a:t>
            </a:r>
            <a:r>
              <a:rPr lang="tr-TR" dirty="0">
                <a:effectLst/>
                <a:latin typeface="TimesNewRomanPSMT"/>
              </a:rPr>
              <a:t>, </a:t>
            </a:r>
            <a:r>
              <a:rPr lang="tr-TR" dirty="0" err="1">
                <a:effectLst/>
                <a:latin typeface="TimesNewRomanPSMT"/>
              </a:rPr>
              <a:t>yüksekokul</a:t>
            </a:r>
            <a:r>
              <a:rPr lang="tr-TR" dirty="0">
                <a:effectLst/>
                <a:latin typeface="TimesNewRomanPSMT"/>
              </a:rPr>
              <a:t> veya meslek </a:t>
            </a:r>
            <a:r>
              <a:rPr lang="tr-TR" dirty="0" err="1">
                <a:effectLst/>
                <a:latin typeface="TimesNewRomanPSMT"/>
              </a:rPr>
              <a:t>yüksekokulunun</a:t>
            </a:r>
            <a:r>
              <a:rPr lang="tr-TR" dirty="0">
                <a:effectLst/>
                <a:latin typeface="TimesNewRomanPSMT"/>
              </a:rPr>
              <a:t> </a:t>
            </a:r>
            <a:r>
              <a:rPr lang="tr-TR" dirty="0" err="1">
                <a:effectLst/>
                <a:latin typeface="TimesNewRomanPSMT"/>
              </a:rPr>
              <a:t>bünyesindeki</a:t>
            </a:r>
            <a:r>
              <a:rPr lang="tr-TR" dirty="0">
                <a:effectLst/>
                <a:latin typeface="TimesNewRomanPSMT"/>
              </a:rPr>
              <a:t> </a:t>
            </a:r>
            <a:r>
              <a:rPr lang="tr-TR" dirty="0" err="1">
                <a:effectLst/>
                <a:latin typeface="TimesNewRomanPSMT"/>
              </a:rPr>
              <a:t>eşdeğer</a:t>
            </a:r>
            <a:r>
              <a:rPr lang="tr-TR" dirty="0">
                <a:effectLst/>
                <a:latin typeface="TimesNewRomanPSMT"/>
              </a:rPr>
              <a:t> </a:t>
            </a:r>
            <a:r>
              <a:rPr lang="tr-TR" dirty="0" err="1">
                <a:effectLst/>
                <a:latin typeface="TimesNewRomanPSMT"/>
              </a:rPr>
              <a:t>düzeyde</a:t>
            </a:r>
            <a:r>
              <a:rPr lang="tr-TR" dirty="0">
                <a:effectLst/>
                <a:latin typeface="TimesNewRomanPSMT"/>
              </a:rPr>
              <a:t> diploma programlarına ilgili </a:t>
            </a:r>
            <a:r>
              <a:rPr lang="tr-TR" dirty="0" err="1">
                <a:effectLst/>
                <a:latin typeface="TimesNewRomanPSMT"/>
              </a:rPr>
              <a:t>yönetim</a:t>
            </a:r>
            <a:r>
              <a:rPr lang="tr-TR" dirty="0">
                <a:effectLst/>
                <a:latin typeface="TimesNewRomanPSMT"/>
              </a:rPr>
              <a:t> kurulu tarafından belirlenen kontenjanlar dahilinde yatay veya dikey </a:t>
            </a:r>
            <a:r>
              <a:rPr lang="tr-TR" dirty="0" err="1">
                <a:effectLst/>
                <a:latin typeface="TimesNewRomanPSMT"/>
              </a:rPr>
              <a:t>geçişler</a:t>
            </a:r>
            <a:r>
              <a:rPr lang="tr-TR" dirty="0">
                <a:effectLst/>
                <a:latin typeface="TimesNewRomanPSMT"/>
              </a:rPr>
              <a:t> yapılabilir. </a:t>
            </a:r>
            <a:endParaRPr lang="tr-TR" dirty="0"/>
          </a:p>
          <a:p>
            <a:endParaRPr lang="tr-TR" dirty="0"/>
          </a:p>
        </p:txBody>
      </p:sp>
    </p:spTree>
    <p:extLst>
      <p:ext uri="{BB962C8B-B14F-4D97-AF65-F5344CB8AC3E}">
        <p14:creationId xmlns:p14="http://schemas.microsoft.com/office/powerpoint/2010/main" val="3323659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D701CBA2-5F21-5AE0-2206-7BA816E53A19}"/>
              </a:ext>
            </a:extLst>
          </p:cNvPr>
          <p:cNvSpPr>
            <a:spLocks noGrp="1"/>
          </p:cNvSpPr>
          <p:nvPr>
            <p:ph type="title"/>
          </p:nvPr>
        </p:nvSpPr>
        <p:spPr>
          <a:xfrm>
            <a:off x="952108" y="954756"/>
            <a:ext cx="2730414" cy="4946003"/>
          </a:xfrm>
        </p:spPr>
        <p:txBody>
          <a:bodyPr>
            <a:normAutofit/>
          </a:bodyPr>
          <a:lstStyle/>
          <a:p>
            <a:r>
              <a:rPr lang="tr-TR" sz="2800">
                <a:solidFill>
                  <a:srgbClr val="FFFFFF"/>
                </a:solidFill>
              </a:rPr>
              <a:t>ÇAP VE YANDAL PROGRAMLARI</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464BA288-2548-D30C-CA3D-21DA411709E9}"/>
              </a:ext>
            </a:extLst>
          </p:cNvPr>
          <p:cNvSpPr>
            <a:spLocks noGrp="1"/>
          </p:cNvSpPr>
          <p:nvPr>
            <p:ph idx="1"/>
          </p:nvPr>
        </p:nvSpPr>
        <p:spPr>
          <a:xfrm>
            <a:off x="5140934" y="469900"/>
            <a:ext cx="5953630" cy="5405968"/>
          </a:xfrm>
        </p:spPr>
        <p:txBody>
          <a:bodyPr anchor="ctr">
            <a:normAutofit/>
          </a:bodyPr>
          <a:lstStyle/>
          <a:p>
            <a:pPr>
              <a:lnSpc>
                <a:spcPct val="90000"/>
              </a:lnSpc>
            </a:pPr>
            <a:r>
              <a:rPr lang="tr-TR" b="1" dirty="0" err="1">
                <a:effectLst/>
                <a:latin typeface="TimesNewRomanPS"/>
              </a:rPr>
              <a:t>Çift</a:t>
            </a:r>
            <a:r>
              <a:rPr lang="tr-TR" b="1" dirty="0">
                <a:effectLst/>
                <a:latin typeface="TimesNewRomanPS"/>
              </a:rPr>
              <a:t> </a:t>
            </a:r>
            <a:r>
              <a:rPr lang="tr-TR" b="1" dirty="0" err="1">
                <a:effectLst/>
                <a:latin typeface="TimesNewRomanPS"/>
              </a:rPr>
              <a:t>anadal</a:t>
            </a:r>
            <a:r>
              <a:rPr lang="tr-TR" b="1" dirty="0">
                <a:effectLst/>
                <a:latin typeface="TimesNewRomanPS"/>
              </a:rPr>
              <a:t> programı </a:t>
            </a:r>
            <a:endParaRPr lang="tr-TR" dirty="0"/>
          </a:p>
          <a:p>
            <a:pPr>
              <a:lnSpc>
                <a:spcPct val="90000"/>
              </a:lnSpc>
            </a:pPr>
            <a:r>
              <a:rPr lang="tr-TR" dirty="0" err="1">
                <a:effectLst/>
                <a:latin typeface="TimesNewRomanPSMT"/>
              </a:rPr>
              <a:t>Öğrenciler</a:t>
            </a:r>
            <a:r>
              <a:rPr lang="tr-TR" dirty="0">
                <a:effectLst/>
                <a:latin typeface="TimesNewRomanPSMT"/>
              </a:rPr>
              <a:t> kendi </a:t>
            </a:r>
            <a:r>
              <a:rPr lang="tr-TR" dirty="0" err="1">
                <a:effectLst/>
                <a:latin typeface="TimesNewRomanPSMT"/>
              </a:rPr>
              <a:t>bölümlerine</a:t>
            </a:r>
            <a:r>
              <a:rPr lang="tr-TR" dirty="0">
                <a:effectLst/>
                <a:latin typeface="TimesNewRomanPSMT"/>
              </a:rPr>
              <a:t> konu bakımından yakın olan </a:t>
            </a:r>
            <a:r>
              <a:rPr lang="tr-TR" dirty="0" err="1">
                <a:effectLst/>
                <a:latin typeface="TimesNewRomanPSMT"/>
              </a:rPr>
              <a:t>başka</a:t>
            </a:r>
            <a:r>
              <a:rPr lang="tr-TR" dirty="0">
                <a:effectLst/>
                <a:latin typeface="TimesNewRomanPSMT"/>
              </a:rPr>
              <a:t> bir lisans </a:t>
            </a:r>
            <a:r>
              <a:rPr lang="tr-TR" dirty="0" err="1">
                <a:effectLst/>
                <a:latin typeface="TimesNewRomanPSMT"/>
              </a:rPr>
              <a:t>öğrenimini</a:t>
            </a:r>
            <a:r>
              <a:rPr lang="tr-TR" dirty="0">
                <a:effectLst/>
                <a:latin typeface="TimesNewRomanPSMT"/>
              </a:rPr>
              <a:t> aynı zamanda takip edebilirler. </a:t>
            </a:r>
            <a:endParaRPr lang="tr-TR" dirty="0"/>
          </a:p>
          <a:p>
            <a:pPr>
              <a:lnSpc>
                <a:spcPct val="90000"/>
              </a:lnSpc>
            </a:pPr>
            <a:r>
              <a:rPr lang="tr-TR" b="1" dirty="0" err="1">
                <a:effectLst/>
                <a:latin typeface="TimesNewRomanPS"/>
              </a:rPr>
              <a:t>Yandal</a:t>
            </a:r>
            <a:r>
              <a:rPr lang="tr-TR" b="1" dirty="0">
                <a:effectLst/>
                <a:latin typeface="TimesNewRomanPS"/>
              </a:rPr>
              <a:t> programları </a:t>
            </a:r>
            <a:endParaRPr lang="tr-TR" dirty="0"/>
          </a:p>
          <a:p>
            <a:pPr>
              <a:lnSpc>
                <a:spcPct val="90000"/>
              </a:lnSpc>
            </a:pPr>
            <a:r>
              <a:rPr lang="tr-TR" dirty="0">
                <a:effectLst/>
                <a:latin typeface="TimesNewRomanPSMT"/>
              </a:rPr>
              <a:t>Herhangi bir programa kayıtlı </a:t>
            </a:r>
            <a:r>
              <a:rPr lang="tr-TR" dirty="0" err="1">
                <a:effectLst/>
                <a:latin typeface="TimesNewRomanPSMT"/>
              </a:rPr>
              <a:t>öğrencilerden</a:t>
            </a:r>
            <a:r>
              <a:rPr lang="tr-TR" dirty="0">
                <a:effectLst/>
                <a:latin typeface="TimesNewRomanPSMT"/>
              </a:rPr>
              <a:t> isteyenler, kendi lisans programlarına ek olarak bir </a:t>
            </a:r>
            <a:r>
              <a:rPr lang="tr-TR" dirty="0" err="1">
                <a:effectLst/>
                <a:latin typeface="TimesNewRomanPSMT"/>
              </a:rPr>
              <a:t>yandal</a:t>
            </a:r>
            <a:r>
              <a:rPr lang="tr-TR" dirty="0">
                <a:effectLst/>
                <a:latin typeface="TimesNewRomanPSMT"/>
              </a:rPr>
              <a:t> programına kaydolabilirler. </a:t>
            </a:r>
            <a:r>
              <a:rPr lang="tr-TR" dirty="0" err="1">
                <a:effectLst/>
                <a:latin typeface="TimesNewRomanPSMT"/>
              </a:rPr>
              <a:t>Yandal</a:t>
            </a:r>
            <a:r>
              <a:rPr lang="tr-TR" dirty="0">
                <a:effectLst/>
                <a:latin typeface="TimesNewRomanPSMT"/>
              </a:rPr>
              <a:t> programı ayrı bir lisans programı anlamını </a:t>
            </a:r>
            <a:r>
              <a:rPr lang="tr-TR" dirty="0" err="1">
                <a:effectLst/>
                <a:latin typeface="TimesNewRomanPSMT"/>
              </a:rPr>
              <a:t>taşımaz</a:t>
            </a:r>
            <a:r>
              <a:rPr lang="tr-TR" dirty="0">
                <a:effectLst/>
                <a:latin typeface="TimesNewRomanPSMT"/>
              </a:rPr>
              <a:t>. </a:t>
            </a:r>
            <a:endParaRPr lang="tr-TR" dirty="0"/>
          </a:p>
        </p:txBody>
      </p:sp>
    </p:spTree>
    <p:extLst>
      <p:ext uri="{BB962C8B-B14F-4D97-AF65-F5344CB8AC3E}">
        <p14:creationId xmlns:p14="http://schemas.microsoft.com/office/powerpoint/2010/main" val="1515087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Başlık 1">
            <a:extLst>
              <a:ext uri="{FF2B5EF4-FFF2-40B4-BE49-F238E27FC236}">
                <a16:creationId xmlns:a16="http://schemas.microsoft.com/office/drawing/2014/main" id="{C964C698-5649-9CF8-B083-10A18BC372C9}"/>
              </a:ext>
            </a:extLst>
          </p:cNvPr>
          <p:cNvSpPr>
            <a:spLocks noGrp="1"/>
          </p:cNvSpPr>
          <p:nvPr>
            <p:ph type="title"/>
          </p:nvPr>
        </p:nvSpPr>
        <p:spPr>
          <a:xfrm>
            <a:off x="952108" y="954756"/>
            <a:ext cx="2730414" cy="4946003"/>
          </a:xfrm>
        </p:spPr>
        <p:txBody>
          <a:bodyPr>
            <a:normAutofit/>
          </a:bodyPr>
          <a:lstStyle/>
          <a:p>
            <a:r>
              <a:rPr lang="tr-TR" sz="3100">
                <a:solidFill>
                  <a:srgbClr val="FFFFFF"/>
                </a:solidFill>
              </a:rPr>
              <a:t>MEZUNİYET VE DİPLOMA</a:t>
            </a:r>
          </a:p>
        </p:txBody>
      </p:sp>
      <p:sp>
        <p:nvSpPr>
          <p:cNvPr id="14" name="Rectangle 13">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1B1C0D62-9AD4-01AC-6FF2-B561B8F08CF8}"/>
              </a:ext>
            </a:extLst>
          </p:cNvPr>
          <p:cNvSpPr>
            <a:spLocks noGrp="1"/>
          </p:cNvSpPr>
          <p:nvPr>
            <p:ph idx="1"/>
          </p:nvPr>
        </p:nvSpPr>
        <p:spPr>
          <a:xfrm>
            <a:off x="5140933" y="469900"/>
            <a:ext cx="6576403" cy="6134100"/>
          </a:xfrm>
        </p:spPr>
        <p:txBody>
          <a:bodyPr anchor="ctr">
            <a:normAutofit/>
          </a:bodyPr>
          <a:lstStyle/>
          <a:p>
            <a:pPr>
              <a:lnSpc>
                <a:spcPct val="90000"/>
              </a:lnSpc>
            </a:pPr>
            <a:r>
              <a:rPr lang="tr-TR" b="1" dirty="0">
                <a:effectLst/>
                <a:latin typeface="TimesNewRomanPS"/>
              </a:rPr>
              <a:t>Mezuniyet ve diploma </a:t>
            </a:r>
            <a:endParaRPr lang="tr-TR" dirty="0"/>
          </a:p>
          <a:p>
            <a:pPr>
              <a:lnSpc>
                <a:spcPct val="90000"/>
              </a:lnSpc>
            </a:pPr>
            <a:r>
              <a:rPr lang="tr-TR" dirty="0" err="1">
                <a:effectLst/>
                <a:latin typeface="TimesNewRomanPSMT"/>
              </a:rPr>
              <a:t>Aşağıdaki</a:t>
            </a:r>
            <a:r>
              <a:rPr lang="tr-TR" dirty="0">
                <a:effectLst/>
                <a:latin typeface="TimesNewRomanPSMT"/>
              </a:rPr>
              <a:t> </a:t>
            </a:r>
            <a:r>
              <a:rPr lang="tr-TR" dirty="0" err="1">
                <a:effectLst/>
                <a:latin typeface="TimesNewRomanPSMT"/>
              </a:rPr>
              <a:t>koşulları</a:t>
            </a:r>
            <a:r>
              <a:rPr lang="tr-TR" dirty="0">
                <a:effectLst/>
                <a:latin typeface="TimesNewRomanPSMT"/>
              </a:rPr>
              <a:t> yerine getiren </a:t>
            </a:r>
            <a:r>
              <a:rPr lang="tr-TR" dirty="0" err="1">
                <a:effectLst/>
                <a:latin typeface="TimesNewRomanPSMT"/>
              </a:rPr>
              <a:t>öğrenci</a:t>
            </a:r>
            <a:r>
              <a:rPr lang="tr-TR" dirty="0">
                <a:effectLst/>
                <a:latin typeface="TimesNewRomanPSMT"/>
              </a:rPr>
              <a:t> </a:t>
            </a:r>
            <a:r>
              <a:rPr lang="tr-TR" dirty="0" err="1">
                <a:effectLst/>
                <a:latin typeface="TimesNewRomanPSMT"/>
              </a:rPr>
              <a:t>öğrenimini</a:t>
            </a:r>
            <a:r>
              <a:rPr lang="tr-TR" dirty="0">
                <a:effectLst/>
                <a:latin typeface="TimesNewRomanPSMT"/>
              </a:rPr>
              <a:t> </a:t>
            </a:r>
            <a:r>
              <a:rPr lang="tr-TR" dirty="0" err="1">
                <a:effectLst/>
                <a:latin typeface="TimesNewRomanPSMT"/>
              </a:rPr>
              <a:t>tamamlamıs</a:t>
            </a:r>
            <a:r>
              <a:rPr lang="tr-TR" dirty="0">
                <a:effectLst/>
                <a:latin typeface="TimesNewRomanPSMT"/>
              </a:rPr>
              <a:t>̧ ve mezuniyeti </a:t>
            </a:r>
            <a:r>
              <a:rPr lang="tr-TR" dirty="0" err="1">
                <a:effectLst/>
                <a:latin typeface="TimesNewRomanPSMT"/>
              </a:rPr>
              <a:t>için</a:t>
            </a:r>
            <a:r>
              <a:rPr lang="tr-TR" dirty="0">
                <a:effectLst/>
                <a:latin typeface="TimesNewRomanPSMT"/>
              </a:rPr>
              <a:t> gerekli </a:t>
            </a:r>
            <a:r>
              <a:rPr lang="tr-TR" dirty="0" err="1">
                <a:effectLst/>
                <a:latin typeface="TimesNewRomanPSMT"/>
              </a:rPr>
              <a:t>koşulları</a:t>
            </a:r>
            <a:r>
              <a:rPr lang="tr-TR" dirty="0">
                <a:effectLst/>
                <a:latin typeface="TimesNewRomanPSMT"/>
              </a:rPr>
              <a:t> </a:t>
            </a:r>
            <a:r>
              <a:rPr lang="tr-TR" dirty="0" err="1">
                <a:effectLst/>
                <a:latin typeface="TimesNewRomanPSMT"/>
              </a:rPr>
              <a:t>sağlamıs</a:t>
            </a:r>
            <a:r>
              <a:rPr lang="tr-TR" dirty="0">
                <a:effectLst/>
                <a:latin typeface="TimesNewRomanPSMT"/>
              </a:rPr>
              <a:t>̧ sayılır. Mezuniyet hakkı kazanan </a:t>
            </a:r>
            <a:r>
              <a:rPr lang="tr-TR" dirty="0" err="1">
                <a:effectLst/>
                <a:latin typeface="TimesNewRomanPSMT"/>
              </a:rPr>
              <a:t>öğrencilere</a:t>
            </a:r>
            <a:r>
              <a:rPr lang="tr-TR" dirty="0">
                <a:effectLst/>
                <a:latin typeface="TimesNewRomanPSMT"/>
              </a:rPr>
              <a:t> ilgili programın diplomaları verilir. </a:t>
            </a:r>
            <a:endParaRPr lang="tr-TR" dirty="0"/>
          </a:p>
          <a:p>
            <a:pPr>
              <a:lnSpc>
                <a:spcPct val="90000"/>
              </a:lnSpc>
            </a:pPr>
            <a:r>
              <a:rPr lang="tr-TR" dirty="0">
                <a:effectLst/>
                <a:latin typeface="TimesNewRomanPSMT"/>
              </a:rPr>
              <a:t>a) Kayıtlı </a:t>
            </a:r>
            <a:r>
              <a:rPr lang="tr-TR" dirty="0" err="1">
                <a:effectLst/>
                <a:latin typeface="TimesNewRomanPSMT"/>
              </a:rPr>
              <a:t>olduğu</a:t>
            </a:r>
            <a:r>
              <a:rPr lang="tr-TR" dirty="0">
                <a:effectLst/>
                <a:latin typeface="TimesNewRomanPSMT"/>
              </a:rPr>
              <a:t> programın </a:t>
            </a:r>
            <a:r>
              <a:rPr lang="tr-TR" dirty="0" err="1">
                <a:effectLst/>
                <a:latin typeface="TimesNewRomanPSMT"/>
              </a:rPr>
              <a:t>öngördüğu</a:t>
            </a:r>
            <a:r>
              <a:rPr lang="tr-TR" dirty="0">
                <a:effectLst/>
                <a:latin typeface="TimesNewRomanPSMT"/>
              </a:rPr>
              <a:t>̈ </a:t>
            </a:r>
            <a:r>
              <a:rPr lang="tr-TR" dirty="0" err="1">
                <a:effectLst/>
                <a:latin typeface="TimesNewRomanPSMT"/>
              </a:rPr>
              <a:t>bütün</a:t>
            </a:r>
            <a:r>
              <a:rPr lang="tr-TR" dirty="0">
                <a:effectLst/>
                <a:latin typeface="TimesNewRomanPSMT"/>
              </a:rPr>
              <a:t> dersleri, uygulamaları ve stajları bu </a:t>
            </a:r>
            <a:r>
              <a:rPr lang="tr-TR" dirty="0" err="1">
                <a:effectLst/>
                <a:latin typeface="TimesNewRomanPSMT"/>
              </a:rPr>
              <a:t>Yönetmelik</a:t>
            </a:r>
            <a:r>
              <a:rPr lang="tr-TR" dirty="0">
                <a:effectLst/>
                <a:latin typeface="TimesNewRomanPSMT"/>
              </a:rPr>
              <a:t> </a:t>
            </a:r>
            <a:r>
              <a:rPr lang="tr-TR" dirty="0" err="1">
                <a:effectLst/>
                <a:latin typeface="TimesNewRomanPSMT"/>
              </a:rPr>
              <a:t>hükümlerine</a:t>
            </a:r>
            <a:r>
              <a:rPr lang="tr-TR" dirty="0">
                <a:effectLst/>
                <a:latin typeface="TimesNewRomanPSMT"/>
              </a:rPr>
              <a:t> </a:t>
            </a:r>
            <a:r>
              <a:rPr lang="tr-TR" dirty="0" err="1">
                <a:effectLst/>
                <a:latin typeface="TimesNewRomanPSMT"/>
              </a:rPr>
              <a:t>göre</a:t>
            </a:r>
            <a:r>
              <a:rPr lang="tr-TR" dirty="0">
                <a:effectLst/>
                <a:latin typeface="TimesNewRomanPSMT"/>
              </a:rPr>
              <a:t> </a:t>
            </a:r>
            <a:r>
              <a:rPr lang="tr-TR" dirty="0" err="1">
                <a:effectLst/>
                <a:latin typeface="TimesNewRomanPSMT"/>
              </a:rPr>
              <a:t>başarı</a:t>
            </a:r>
            <a:r>
              <a:rPr lang="tr-TR" dirty="0">
                <a:effectLst/>
                <a:latin typeface="TimesNewRomanPSMT"/>
              </a:rPr>
              <a:t> ile tamamlamak, </a:t>
            </a:r>
            <a:endParaRPr lang="tr-TR" dirty="0"/>
          </a:p>
          <a:p>
            <a:pPr>
              <a:lnSpc>
                <a:spcPct val="90000"/>
              </a:lnSpc>
            </a:pPr>
            <a:r>
              <a:rPr lang="tr-TR" dirty="0">
                <a:effectLst/>
                <a:latin typeface="TimesNewRomanPSMT"/>
              </a:rPr>
              <a:t>b) Programın </a:t>
            </a:r>
            <a:r>
              <a:rPr lang="tr-TR" dirty="0" err="1">
                <a:effectLst/>
                <a:latin typeface="TimesNewRomanPSMT"/>
              </a:rPr>
              <a:t>gerektirdiği</a:t>
            </a:r>
            <a:r>
              <a:rPr lang="tr-TR" dirty="0">
                <a:effectLst/>
                <a:latin typeface="TimesNewRomanPSMT"/>
              </a:rPr>
              <a:t> minimum krediyi almak,</a:t>
            </a:r>
            <a:br>
              <a:rPr lang="tr-TR" dirty="0">
                <a:effectLst/>
                <a:latin typeface="TimesNewRomanPSMT"/>
              </a:rPr>
            </a:br>
            <a:r>
              <a:rPr lang="tr-TR" dirty="0">
                <a:effectLst/>
                <a:latin typeface="TimesNewRomanPSMT"/>
              </a:rPr>
              <a:t>c) En az 2,00 genel akademik ortalamayı tutturmak,</a:t>
            </a:r>
            <a:br>
              <a:rPr lang="tr-TR" dirty="0">
                <a:effectLst/>
                <a:latin typeface="TimesNewRomanPSMT"/>
              </a:rPr>
            </a:br>
            <a:r>
              <a:rPr lang="tr-TR" dirty="0">
                <a:effectLst/>
                <a:latin typeface="TimesNewRomanPSMT"/>
              </a:rPr>
              <a:t>ç) 33 </a:t>
            </a:r>
            <a:r>
              <a:rPr lang="tr-TR" dirty="0" err="1">
                <a:effectLst/>
                <a:latin typeface="TimesNewRomanPSMT"/>
              </a:rPr>
              <a:t>üncu</a:t>
            </a:r>
            <a:r>
              <a:rPr lang="tr-TR" dirty="0">
                <a:effectLst/>
                <a:latin typeface="TimesNewRomanPSMT"/>
              </a:rPr>
              <a:t>̈ maddede belirtilen nedenlerle </a:t>
            </a:r>
            <a:r>
              <a:rPr lang="tr-TR" dirty="0" err="1">
                <a:effectLst/>
                <a:latin typeface="TimesNewRomanPSMT"/>
              </a:rPr>
              <a:t>Üniversite</a:t>
            </a:r>
            <a:r>
              <a:rPr lang="tr-TR" dirty="0">
                <a:effectLst/>
                <a:latin typeface="TimesNewRomanPSMT"/>
              </a:rPr>
              <a:t> ile </a:t>
            </a:r>
            <a:r>
              <a:rPr lang="tr-TR" dirty="0" err="1">
                <a:effectLst/>
                <a:latin typeface="TimesNewRomanPSMT"/>
              </a:rPr>
              <a:t>ilişiği</a:t>
            </a:r>
            <a:r>
              <a:rPr lang="tr-TR" dirty="0">
                <a:effectLst/>
                <a:latin typeface="TimesNewRomanPSMT"/>
              </a:rPr>
              <a:t> </a:t>
            </a:r>
            <a:r>
              <a:rPr lang="tr-TR" dirty="0" err="1">
                <a:effectLst/>
                <a:latin typeface="TimesNewRomanPSMT"/>
              </a:rPr>
              <a:t>kesilmemis</a:t>
            </a:r>
            <a:r>
              <a:rPr lang="tr-TR" dirty="0">
                <a:effectLst/>
                <a:latin typeface="TimesNewRomanPSMT"/>
              </a:rPr>
              <a:t>̧ olmak.</a:t>
            </a:r>
            <a:br>
              <a:rPr lang="tr-TR" dirty="0">
                <a:effectLst/>
                <a:latin typeface="TimesNewRomanPSMT"/>
              </a:rPr>
            </a:br>
            <a:endParaRPr lang="tr-TR" dirty="0"/>
          </a:p>
          <a:p>
            <a:pPr>
              <a:lnSpc>
                <a:spcPct val="90000"/>
              </a:lnSpc>
            </a:pPr>
            <a:endParaRPr lang="tr-TR" sz="2000" dirty="0"/>
          </a:p>
        </p:txBody>
      </p:sp>
    </p:spTree>
    <p:extLst>
      <p:ext uri="{BB962C8B-B14F-4D97-AF65-F5344CB8AC3E}">
        <p14:creationId xmlns:p14="http://schemas.microsoft.com/office/powerpoint/2010/main" val="775345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04063FD-A683-CD61-9D6A-21FC72F116AE}"/>
              </a:ext>
            </a:extLst>
          </p:cNvPr>
          <p:cNvSpPr>
            <a:spLocks noGrp="1"/>
          </p:cNvSpPr>
          <p:nvPr>
            <p:ph type="title"/>
          </p:nvPr>
        </p:nvSpPr>
        <p:spPr>
          <a:xfrm>
            <a:off x="804421" y="796374"/>
            <a:ext cx="10583158" cy="880027"/>
          </a:xfrm>
        </p:spPr>
        <p:txBody>
          <a:bodyPr>
            <a:normAutofit/>
          </a:bodyPr>
          <a:lstStyle/>
          <a:p>
            <a:r>
              <a:rPr lang="tr-TR">
                <a:solidFill>
                  <a:srgbClr val="FFFFFF"/>
                </a:solidFill>
              </a:rPr>
              <a:t>LİSANS DİPLOMASI</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8999E722-F9F8-1B34-CAD0-207C9A0C7203}"/>
              </a:ext>
            </a:extLst>
          </p:cNvPr>
          <p:cNvSpPr>
            <a:spLocks noGrp="1"/>
          </p:cNvSpPr>
          <p:nvPr>
            <p:ph idx="1"/>
          </p:nvPr>
        </p:nvSpPr>
        <p:spPr>
          <a:xfrm>
            <a:off x="1295401" y="2612256"/>
            <a:ext cx="9601196" cy="3263612"/>
          </a:xfrm>
        </p:spPr>
        <p:txBody>
          <a:bodyPr>
            <a:normAutofit/>
          </a:bodyPr>
          <a:lstStyle/>
          <a:p>
            <a:r>
              <a:rPr lang="tr-TR" dirty="0">
                <a:effectLst/>
                <a:latin typeface="TimesNewRomanPSMT"/>
              </a:rPr>
              <a:t>Bir </a:t>
            </a:r>
            <a:r>
              <a:rPr lang="tr-TR" dirty="0" err="1">
                <a:effectLst/>
                <a:latin typeface="TimesNewRomanPSMT"/>
              </a:rPr>
              <a:t>fakülte</a:t>
            </a:r>
            <a:r>
              <a:rPr lang="tr-TR" dirty="0">
                <a:effectLst/>
                <a:latin typeface="TimesNewRomanPSMT"/>
              </a:rPr>
              <a:t> ve </a:t>
            </a:r>
            <a:r>
              <a:rPr lang="tr-TR" dirty="0" err="1">
                <a:effectLst/>
                <a:latin typeface="TimesNewRomanPSMT"/>
              </a:rPr>
              <a:t>yüksekokulun</a:t>
            </a:r>
            <a:r>
              <a:rPr lang="tr-TR" dirty="0">
                <a:effectLst/>
                <a:latin typeface="TimesNewRomanPSMT"/>
              </a:rPr>
              <a:t> 8 yarıyıllık (4 yıllık) </a:t>
            </a:r>
            <a:r>
              <a:rPr lang="tr-TR" dirty="0" err="1">
                <a:effectLst/>
                <a:latin typeface="TimesNewRomanPSMT"/>
              </a:rPr>
              <a:t>eğitim-öğretim</a:t>
            </a:r>
            <a:r>
              <a:rPr lang="tr-TR" dirty="0">
                <a:effectLst/>
                <a:latin typeface="TimesNewRomanPSMT"/>
              </a:rPr>
              <a:t> programının mezuniyet </a:t>
            </a:r>
            <a:r>
              <a:rPr lang="tr-TR" dirty="0" err="1">
                <a:effectLst/>
                <a:latin typeface="TimesNewRomanPSMT"/>
              </a:rPr>
              <a:t>için</a:t>
            </a:r>
            <a:r>
              <a:rPr lang="tr-TR" dirty="0">
                <a:effectLst/>
                <a:latin typeface="TimesNewRomanPSMT"/>
              </a:rPr>
              <a:t> </a:t>
            </a:r>
            <a:r>
              <a:rPr lang="tr-TR" dirty="0" err="1">
                <a:effectLst/>
                <a:latin typeface="TimesNewRomanPSMT"/>
              </a:rPr>
              <a:t>öngördüğu</a:t>
            </a:r>
            <a:r>
              <a:rPr lang="tr-TR" dirty="0">
                <a:effectLst/>
                <a:latin typeface="TimesNewRomanPSMT"/>
              </a:rPr>
              <a:t>̈ </a:t>
            </a:r>
            <a:r>
              <a:rPr lang="tr-TR" dirty="0" err="1">
                <a:effectLst/>
                <a:latin typeface="TimesNewRomanPSMT"/>
              </a:rPr>
              <a:t>koşulları</a:t>
            </a:r>
            <a:r>
              <a:rPr lang="tr-TR" dirty="0">
                <a:effectLst/>
                <a:latin typeface="TimesNewRomanPSMT"/>
              </a:rPr>
              <a:t> </a:t>
            </a:r>
            <a:r>
              <a:rPr lang="tr-TR" dirty="0" err="1">
                <a:effectLst/>
                <a:latin typeface="TimesNewRomanPSMT"/>
              </a:rPr>
              <a:t>sağlayan</a:t>
            </a:r>
            <a:r>
              <a:rPr lang="tr-TR" dirty="0">
                <a:effectLst/>
                <a:latin typeface="TimesNewRomanPSMT"/>
              </a:rPr>
              <a:t> </a:t>
            </a:r>
            <a:r>
              <a:rPr lang="tr-TR" dirty="0" err="1">
                <a:effectLst/>
                <a:latin typeface="TimesNewRomanPSMT"/>
              </a:rPr>
              <a:t>öğrenciler</a:t>
            </a:r>
            <a:r>
              <a:rPr lang="tr-TR" dirty="0">
                <a:effectLst/>
                <a:latin typeface="TimesNewRomanPSMT"/>
              </a:rPr>
              <a:t> lisans diploması almaya hak kazanırlar. </a:t>
            </a:r>
            <a:endParaRPr lang="tr-TR" dirty="0"/>
          </a:p>
          <a:p>
            <a:endParaRPr lang="tr-TR" dirty="0"/>
          </a:p>
        </p:txBody>
      </p:sp>
    </p:spTree>
    <p:extLst>
      <p:ext uri="{BB962C8B-B14F-4D97-AF65-F5344CB8AC3E}">
        <p14:creationId xmlns:p14="http://schemas.microsoft.com/office/powerpoint/2010/main" val="357680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42F9E67-2B71-FA22-37B2-FFA8CB0BEEC6}"/>
              </a:ext>
            </a:extLst>
          </p:cNvPr>
          <p:cNvSpPr>
            <a:spLocks noGrp="1"/>
          </p:cNvSpPr>
          <p:nvPr>
            <p:ph type="title"/>
          </p:nvPr>
        </p:nvSpPr>
        <p:spPr>
          <a:xfrm>
            <a:off x="804421" y="796374"/>
            <a:ext cx="10583158" cy="880027"/>
          </a:xfrm>
        </p:spPr>
        <p:txBody>
          <a:bodyPr>
            <a:normAutofit/>
          </a:bodyPr>
          <a:lstStyle/>
          <a:p>
            <a:r>
              <a:rPr lang="tr-TR">
                <a:solidFill>
                  <a:srgbClr val="FFFFFF"/>
                </a:solidFill>
              </a:rPr>
              <a:t>GENEL GÖRÜNÜŞ VE GİYİNİŞ</a:t>
            </a:r>
          </a:p>
        </p:txBody>
      </p:sp>
      <p:sp>
        <p:nvSpPr>
          <p:cNvPr id="12"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D231BFBA-501C-EDC5-C08E-EC5344D309A1}"/>
              </a:ext>
            </a:extLst>
          </p:cNvPr>
          <p:cNvSpPr>
            <a:spLocks noGrp="1"/>
          </p:cNvSpPr>
          <p:nvPr>
            <p:ph idx="1"/>
          </p:nvPr>
        </p:nvSpPr>
        <p:spPr>
          <a:xfrm>
            <a:off x="1295401" y="2612256"/>
            <a:ext cx="9601196" cy="3263612"/>
          </a:xfrm>
        </p:spPr>
        <p:txBody>
          <a:bodyPr>
            <a:normAutofit/>
          </a:bodyPr>
          <a:lstStyle/>
          <a:p>
            <a:r>
              <a:rPr lang="tr-TR" dirty="0" err="1">
                <a:effectLst/>
                <a:latin typeface="TimesNewRomanPSMT"/>
              </a:rPr>
              <a:t>Öğrencinin</a:t>
            </a:r>
            <a:r>
              <a:rPr lang="tr-TR" dirty="0">
                <a:effectLst/>
                <a:latin typeface="TimesNewRomanPSMT"/>
              </a:rPr>
              <a:t> genel </a:t>
            </a:r>
            <a:r>
              <a:rPr lang="tr-TR" dirty="0" err="1">
                <a:effectLst/>
                <a:latin typeface="TimesNewRomanPSMT"/>
              </a:rPr>
              <a:t>görünüs</a:t>
            </a:r>
            <a:r>
              <a:rPr lang="tr-TR" dirty="0">
                <a:effectLst/>
                <a:latin typeface="TimesNewRomanPSMT"/>
              </a:rPr>
              <a:t>̧ ve </a:t>
            </a:r>
            <a:r>
              <a:rPr lang="tr-TR" dirty="0" err="1">
                <a:effectLst/>
                <a:latin typeface="TimesNewRomanPSMT"/>
              </a:rPr>
              <a:t>giyinişi</a:t>
            </a:r>
            <a:r>
              <a:rPr lang="tr-TR" dirty="0">
                <a:effectLst/>
                <a:latin typeface="TimesNewRomanPSMT"/>
              </a:rPr>
              <a:t> </a:t>
            </a:r>
            <a:r>
              <a:rPr lang="tr-TR" dirty="0" err="1">
                <a:effectLst/>
                <a:latin typeface="TimesNewRomanPSMT"/>
              </a:rPr>
              <a:t>Üniversite</a:t>
            </a:r>
            <a:r>
              <a:rPr lang="tr-TR" dirty="0">
                <a:effectLst/>
                <a:latin typeface="TimesNewRomanPSMT"/>
              </a:rPr>
              <a:t> </a:t>
            </a:r>
            <a:r>
              <a:rPr lang="tr-TR" dirty="0" err="1">
                <a:effectLst/>
                <a:latin typeface="TimesNewRomanPSMT"/>
              </a:rPr>
              <a:t>öğrencisine</a:t>
            </a:r>
            <a:r>
              <a:rPr lang="tr-TR" dirty="0">
                <a:effectLst/>
                <a:latin typeface="TimesNewRomanPSMT"/>
              </a:rPr>
              <a:t> </a:t>
            </a:r>
            <a:r>
              <a:rPr lang="tr-TR" dirty="0" err="1">
                <a:effectLst/>
                <a:latin typeface="TimesNewRomanPSMT"/>
              </a:rPr>
              <a:t>yakışır</a:t>
            </a:r>
            <a:r>
              <a:rPr lang="tr-TR" dirty="0">
                <a:effectLst/>
                <a:latin typeface="TimesNewRomanPSMT"/>
              </a:rPr>
              <a:t> bir </a:t>
            </a:r>
            <a:r>
              <a:rPr lang="tr-TR" dirty="0" err="1">
                <a:effectLst/>
                <a:latin typeface="TimesNewRomanPSMT"/>
              </a:rPr>
              <a:t>şekilde</a:t>
            </a:r>
            <a:r>
              <a:rPr lang="tr-TR" dirty="0">
                <a:effectLst/>
                <a:latin typeface="TimesNewRomanPSMT"/>
              </a:rPr>
              <a:t> ve </a:t>
            </a:r>
            <a:r>
              <a:rPr lang="tr-TR" dirty="0" err="1">
                <a:effectLst/>
                <a:latin typeface="TimesNewRomanPSMT"/>
              </a:rPr>
              <a:t>fakülte</a:t>
            </a:r>
            <a:r>
              <a:rPr lang="tr-TR" dirty="0">
                <a:effectLst/>
                <a:latin typeface="TimesNewRomanPSMT"/>
              </a:rPr>
              <a:t>/</a:t>
            </a:r>
            <a:r>
              <a:rPr lang="tr-TR" dirty="0" err="1">
                <a:effectLst/>
                <a:latin typeface="TimesNewRomanPSMT"/>
              </a:rPr>
              <a:t>yüksekokul</a:t>
            </a:r>
            <a:r>
              <a:rPr lang="tr-TR" dirty="0">
                <a:effectLst/>
                <a:latin typeface="TimesNewRomanPSMT"/>
              </a:rPr>
              <a:t> </a:t>
            </a:r>
            <a:r>
              <a:rPr lang="tr-TR" dirty="0" err="1">
                <a:effectLst/>
                <a:latin typeface="TimesNewRomanPSMT"/>
              </a:rPr>
              <a:t>eğitiminin</a:t>
            </a:r>
            <a:r>
              <a:rPr lang="tr-TR" dirty="0">
                <a:effectLst/>
                <a:latin typeface="TimesNewRomanPSMT"/>
              </a:rPr>
              <a:t> </a:t>
            </a:r>
            <a:r>
              <a:rPr lang="tr-TR" dirty="0" err="1">
                <a:effectLst/>
                <a:latin typeface="TimesNewRomanPSMT"/>
              </a:rPr>
              <a:t>özelliklerinin</a:t>
            </a:r>
            <a:r>
              <a:rPr lang="tr-TR" dirty="0">
                <a:effectLst/>
                <a:latin typeface="TimesNewRomanPSMT"/>
              </a:rPr>
              <a:t> </a:t>
            </a:r>
            <a:r>
              <a:rPr lang="tr-TR" dirty="0" err="1">
                <a:effectLst/>
                <a:latin typeface="TimesNewRomanPSMT"/>
              </a:rPr>
              <a:t>gerektirdiği</a:t>
            </a:r>
            <a:r>
              <a:rPr lang="tr-TR" dirty="0">
                <a:effectLst/>
                <a:latin typeface="TimesNewRomanPSMT"/>
              </a:rPr>
              <a:t> </a:t>
            </a:r>
            <a:r>
              <a:rPr lang="tr-TR" dirty="0" err="1">
                <a:effectLst/>
                <a:latin typeface="TimesNewRomanPSMT"/>
              </a:rPr>
              <a:t>şartlara</a:t>
            </a:r>
            <a:r>
              <a:rPr lang="tr-TR" dirty="0">
                <a:effectLst/>
                <a:latin typeface="TimesNewRomanPSMT"/>
              </a:rPr>
              <a:t> uygun olmalıdır. </a:t>
            </a:r>
            <a:endParaRPr lang="tr-TR" dirty="0"/>
          </a:p>
          <a:p>
            <a:r>
              <a:rPr lang="tr-TR" dirty="0">
                <a:effectLst/>
                <a:latin typeface="TimesNewRomanPSMT"/>
              </a:rPr>
              <a:t>Disiplin </a:t>
            </a:r>
            <a:r>
              <a:rPr lang="tr-TR" dirty="0" err="1">
                <a:effectLst/>
                <a:latin typeface="TimesNewRomanPSMT"/>
              </a:rPr>
              <a:t>soruşturmasının</a:t>
            </a:r>
            <a:r>
              <a:rPr lang="tr-TR" dirty="0">
                <a:effectLst/>
                <a:latin typeface="TimesNewRomanPSMT"/>
              </a:rPr>
              <a:t> </a:t>
            </a:r>
            <a:r>
              <a:rPr lang="tr-TR" dirty="0" err="1">
                <a:effectLst/>
                <a:latin typeface="TimesNewRomanPSMT"/>
              </a:rPr>
              <a:t>açılması</a:t>
            </a:r>
            <a:r>
              <a:rPr lang="tr-TR" dirty="0">
                <a:effectLst/>
                <a:latin typeface="TimesNewRomanPSMT"/>
              </a:rPr>
              <a:t>, </a:t>
            </a:r>
            <a:r>
              <a:rPr lang="tr-TR" dirty="0" err="1">
                <a:effectLst/>
                <a:latin typeface="TimesNewRomanPSMT"/>
              </a:rPr>
              <a:t>yürütülmesi</a:t>
            </a:r>
            <a:r>
              <a:rPr lang="tr-TR" dirty="0">
                <a:effectLst/>
                <a:latin typeface="TimesNewRomanPSMT"/>
              </a:rPr>
              <a:t> ve </a:t>
            </a:r>
            <a:r>
              <a:rPr lang="tr-TR" dirty="0" err="1">
                <a:effectLst/>
                <a:latin typeface="TimesNewRomanPSMT"/>
              </a:rPr>
              <a:t>sonuçlandırılması</a:t>
            </a:r>
            <a:r>
              <a:rPr lang="tr-TR" dirty="0">
                <a:effectLst/>
                <a:latin typeface="TimesNewRomanPSMT"/>
              </a:rPr>
              <a:t> </a:t>
            </a:r>
            <a:r>
              <a:rPr lang="tr-TR" dirty="0" err="1">
                <a:effectLst/>
                <a:latin typeface="TimesNewRomanPSMT"/>
              </a:rPr>
              <a:t>Yükseköğretim</a:t>
            </a:r>
            <a:r>
              <a:rPr lang="tr-TR" dirty="0">
                <a:effectLst/>
                <a:latin typeface="TimesNewRomanPSMT"/>
              </a:rPr>
              <a:t> Kanunun 54 </a:t>
            </a:r>
            <a:r>
              <a:rPr lang="tr-TR" dirty="0" err="1">
                <a:effectLst/>
                <a:latin typeface="TimesNewRomanPSMT"/>
              </a:rPr>
              <a:t>üncu</a:t>
            </a:r>
            <a:r>
              <a:rPr lang="tr-TR" dirty="0">
                <a:effectLst/>
                <a:latin typeface="TimesNewRomanPSMT"/>
              </a:rPr>
              <a:t>̈ maddesinde belirtilen </a:t>
            </a:r>
            <a:r>
              <a:rPr lang="tr-TR" dirty="0" err="1">
                <a:effectLst/>
                <a:latin typeface="TimesNewRomanPSMT"/>
              </a:rPr>
              <a:t>hükümler</a:t>
            </a:r>
            <a:r>
              <a:rPr lang="tr-TR" dirty="0">
                <a:effectLst/>
                <a:latin typeface="TimesNewRomanPSMT"/>
              </a:rPr>
              <a:t> ile 18/8/2012 tarihli ve 28388 sayılı Resmî </a:t>
            </a:r>
            <a:r>
              <a:rPr lang="tr-TR" dirty="0" err="1">
                <a:effectLst/>
                <a:latin typeface="TimesNewRomanPSMT"/>
              </a:rPr>
              <a:t>Gazete’de</a:t>
            </a:r>
            <a:r>
              <a:rPr lang="tr-TR" dirty="0">
                <a:effectLst/>
                <a:latin typeface="TimesNewRomanPSMT"/>
              </a:rPr>
              <a:t> yayımlanan </a:t>
            </a:r>
            <a:r>
              <a:rPr lang="tr-TR" dirty="0" err="1">
                <a:effectLst/>
                <a:latin typeface="TimesNewRomanPSMT"/>
              </a:rPr>
              <a:t>Yükseköğretim</a:t>
            </a:r>
            <a:r>
              <a:rPr lang="tr-TR" dirty="0">
                <a:effectLst/>
                <a:latin typeface="TimesNewRomanPSMT"/>
              </a:rPr>
              <a:t> Kurumları </a:t>
            </a:r>
            <a:r>
              <a:rPr lang="tr-TR" dirty="0" err="1">
                <a:effectLst/>
                <a:latin typeface="TimesNewRomanPSMT"/>
              </a:rPr>
              <a:t>Öğrenci</a:t>
            </a:r>
            <a:r>
              <a:rPr lang="tr-TR" dirty="0">
                <a:effectLst/>
                <a:latin typeface="TimesNewRomanPSMT"/>
              </a:rPr>
              <a:t> Disiplin </a:t>
            </a:r>
            <a:r>
              <a:rPr lang="tr-TR" dirty="0" err="1">
                <a:effectLst/>
                <a:latin typeface="TimesNewRomanPSMT"/>
              </a:rPr>
              <a:t>Yönetmeliği</a:t>
            </a:r>
            <a:r>
              <a:rPr lang="tr-TR" dirty="0">
                <a:effectLst/>
                <a:latin typeface="TimesNewRomanPSMT"/>
              </a:rPr>
              <a:t> </a:t>
            </a:r>
            <a:r>
              <a:rPr lang="tr-TR" dirty="0" err="1">
                <a:effectLst/>
                <a:latin typeface="TimesNewRomanPSMT"/>
              </a:rPr>
              <a:t>hükümlerine</a:t>
            </a:r>
            <a:r>
              <a:rPr lang="tr-TR" dirty="0">
                <a:effectLst/>
                <a:latin typeface="TimesNewRomanPSMT"/>
              </a:rPr>
              <a:t> </a:t>
            </a:r>
            <a:r>
              <a:rPr lang="tr-TR" dirty="0" err="1">
                <a:effectLst/>
                <a:latin typeface="TimesNewRomanPSMT"/>
              </a:rPr>
              <a:t>göre</a:t>
            </a:r>
            <a:r>
              <a:rPr lang="tr-TR" dirty="0">
                <a:effectLst/>
                <a:latin typeface="TimesNewRomanPSMT"/>
              </a:rPr>
              <a:t> </a:t>
            </a:r>
            <a:r>
              <a:rPr lang="tr-TR" dirty="0" err="1">
                <a:effectLst/>
                <a:latin typeface="TimesNewRomanPSMT"/>
              </a:rPr>
              <a:t>yürütülür</a:t>
            </a:r>
            <a:r>
              <a:rPr lang="tr-TR" dirty="0">
                <a:effectLst/>
                <a:latin typeface="TimesNewRomanPSMT"/>
              </a:rPr>
              <a:t>. </a:t>
            </a:r>
            <a:endParaRPr lang="tr-TR" dirty="0"/>
          </a:p>
          <a:p>
            <a:endParaRPr lang="tr-TR" dirty="0"/>
          </a:p>
        </p:txBody>
      </p:sp>
    </p:spTree>
    <p:extLst>
      <p:ext uri="{BB962C8B-B14F-4D97-AF65-F5344CB8AC3E}">
        <p14:creationId xmlns:p14="http://schemas.microsoft.com/office/powerpoint/2010/main" val="2316776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755053-ACCF-2FEA-B4BD-6EE274DB91F6}"/>
              </a:ext>
            </a:extLst>
          </p:cNvPr>
          <p:cNvSpPr>
            <a:spLocks noGrp="1"/>
          </p:cNvSpPr>
          <p:nvPr>
            <p:ph type="title"/>
          </p:nvPr>
        </p:nvSpPr>
        <p:spPr/>
        <p:txBody>
          <a:bodyPr/>
          <a:lstStyle/>
          <a:p>
            <a:r>
              <a:rPr lang="tr-TR" dirty="0"/>
              <a:t>DİSİPLİN CEZALARI</a:t>
            </a:r>
          </a:p>
        </p:txBody>
      </p:sp>
      <p:sp>
        <p:nvSpPr>
          <p:cNvPr id="3" name="İçerik Yer Tutucusu 2">
            <a:extLst>
              <a:ext uri="{FF2B5EF4-FFF2-40B4-BE49-F238E27FC236}">
                <a16:creationId xmlns:a16="http://schemas.microsoft.com/office/drawing/2014/main" id="{60A2692A-B938-668E-6A4E-436DA708443D}"/>
              </a:ext>
            </a:extLst>
          </p:cNvPr>
          <p:cNvSpPr>
            <a:spLocks noGrp="1"/>
          </p:cNvSpPr>
          <p:nvPr>
            <p:ph idx="1"/>
          </p:nvPr>
        </p:nvSpPr>
        <p:spPr/>
        <p:txBody>
          <a:bodyPr/>
          <a:lstStyle/>
          <a:p>
            <a:r>
              <a:rPr lang="tr-TR" dirty="0"/>
              <a:t>KINAMA:</a:t>
            </a:r>
            <a:r>
              <a:rPr lang="tr-TR" b="0" i="0" u="none" strike="noStrike" dirty="0">
                <a:solidFill>
                  <a:srgbClr val="000000"/>
                </a:solidFill>
                <a:effectLst/>
                <a:latin typeface="Times New Roman" panose="02020603050405020304" pitchFamily="18" charset="0"/>
              </a:rPr>
              <a:t> Öğrenciye öğrencilikle ilgili kusurlu davranışlarından dolayı kınandığının yazılı olarak bildirilmesidir.</a:t>
            </a:r>
            <a:endParaRPr lang="tr-TR" dirty="0"/>
          </a:p>
        </p:txBody>
      </p:sp>
    </p:spTree>
    <p:extLst>
      <p:ext uri="{BB962C8B-B14F-4D97-AF65-F5344CB8AC3E}">
        <p14:creationId xmlns:p14="http://schemas.microsoft.com/office/powerpoint/2010/main" val="1955691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6AEEF9-2C00-3C44-DD3B-8FD91841A14B}"/>
              </a:ext>
            </a:extLst>
          </p:cNvPr>
          <p:cNvSpPr>
            <a:spLocks noGrp="1"/>
          </p:cNvSpPr>
          <p:nvPr>
            <p:ph type="title"/>
          </p:nvPr>
        </p:nvSpPr>
        <p:spPr/>
        <p:txBody>
          <a:bodyPr>
            <a:normAutofit fontScale="90000"/>
          </a:bodyPr>
          <a:lstStyle/>
          <a:p>
            <a:r>
              <a:rPr lang="tr-TR" dirty="0"/>
              <a:t>KINAMA GEREKTİREN DİSİPLİN SUÇLARI</a:t>
            </a:r>
          </a:p>
        </p:txBody>
      </p:sp>
      <p:sp>
        <p:nvSpPr>
          <p:cNvPr id="3" name="İçerik Yer Tutucusu 2">
            <a:extLst>
              <a:ext uri="{FF2B5EF4-FFF2-40B4-BE49-F238E27FC236}">
                <a16:creationId xmlns:a16="http://schemas.microsoft.com/office/drawing/2014/main" id="{CE3E1436-D9B3-C703-7BAF-C72AFDC304AE}"/>
              </a:ext>
            </a:extLst>
          </p:cNvPr>
          <p:cNvSpPr>
            <a:spLocks noGrp="1"/>
          </p:cNvSpPr>
          <p:nvPr>
            <p:ph idx="1"/>
          </p:nvPr>
        </p:nvSpPr>
        <p:spPr>
          <a:xfrm>
            <a:off x="961901" y="2912534"/>
            <a:ext cx="9934697" cy="3250760"/>
          </a:xfrm>
        </p:spPr>
        <p:txBody>
          <a:bodyPr>
            <a:normAutofit fontScale="85000" lnSpcReduction="10000"/>
          </a:bodyPr>
          <a:lstStyle/>
          <a:p>
            <a:pPr indent="359410" algn="just">
              <a:spcAft>
                <a:spcPts val="0"/>
              </a:spcAft>
            </a:pPr>
            <a:r>
              <a:rPr lang="tr-TR" sz="2200" b="0" i="0" u="none" strike="noStrike" dirty="0">
                <a:solidFill>
                  <a:srgbClr val="000000"/>
                </a:solidFill>
                <a:effectLst/>
                <a:latin typeface="Times New Roman" panose="02020603050405020304" pitchFamily="18" charset="0"/>
              </a:rPr>
              <a:t>1) Yükseköğretim kurumu yetkililerince istenilen bilgileri yanıltmak amacıyla eksik veya yanlış bildirmek,</a:t>
            </a:r>
          </a:p>
          <a:p>
            <a:pPr indent="359410" algn="just">
              <a:spcAft>
                <a:spcPts val="0"/>
              </a:spcAft>
            </a:pPr>
            <a:r>
              <a:rPr lang="tr-TR" sz="2200" b="0" i="0" u="none" strike="noStrike" dirty="0">
                <a:solidFill>
                  <a:srgbClr val="000000"/>
                </a:solidFill>
                <a:effectLst/>
                <a:latin typeface="Times New Roman" panose="02020603050405020304" pitchFamily="18" charset="0"/>
              </a:rPr>
              <a:t>2) Ders, seminer, sınav, uygulama, laboratuvar, atölye çalışması, bilimsel toplantı ve konferans gibi çalışmaların düzenini bozmak,</a:t>
            </a:r>
          </a:p>
          <a:p>
            <a:pPr indent="359410" algn="just">
              <a:spcAft>
                <a:spcPts val="0"/>
              </a:spcAft>
            </a:pPr>
            <a:r>
              <a:rPr lang="tr-TR" sz="2200" b="0" i="0" u="none" strike="noStrike" dirty="0">
                <a:solidFill>
                  <a:srgbClr val="000000"/>
                </a:solidFill>
                <a:effectLst/>
                <a:latin typeface="Times New Roman" panose="02020603050405020304" pitchFamily="18" charset="0"/>
              </a:rPr>
              <a:t>3) Yükseköğretim kurumu içinde izinsiz olarak bildiri dağıtmak, afiş veya pankart asmak,</a:t>
            </a:r>
          </a:p>
          <a:p>
            <a:pPr indent="359410" algn="just">
              <a:spcAft>
                <a:spcPts val="0"/>
              </a:spcAft>
            </a:pPr>
            <a:r>
              <a:rPr lang="tr-TR" sz="2200" b="0" i="0" u="none" strike="noStrike" dirty="0">
                <a:solidFill>
                  <a:srgbClr val="000000"/>
                </a:solidFill>
                <a:effectLst/>
                <a:latin typeface="Times New Roman" panose="02020603050405020304" pitchFamily="18" charset="0"/>
              </a:rPr>
              <a:t>4) Yükseköğretim kurumunca veya yükseköğretim kurumunun izniyle asılmış güncel duyuruları, program ve benzerlerini koparmak, yırtmak, değiştirmek, karalamak veya kirletmek,</a:t>
            </a:r>
          </a:p>
          <a:p>
            <a:pPr indent="359410" algn="just">
              <a:spcAft>
                <a:spcPts val="0"/>
              </a:spcAft>
            </a:pPr>
            <a:r>
              <a:rPr lang="tr-TR" sz="2200" b="0" i="0" u="none" strike="noStrike" dirty="0">
                <a:solidFill>
                  <a:srgbClr val="000000"/>
                </a:solidFill>
                <a:effectLst/>
                <a:latin typeface="Times New Roman" panose="02020603050405020304" pitchFamily="18" charset="0"/>
              </a:rPr>
              <a:t>5) Sınavlarda kopyaya teşebbüs etmek,</a:t>
            </a:r>
          </a:p>
          <a:p>
            <a:pPr indent="359410" algn="just">
              <a:spcAft>
                <a:spcPts val="0"/>
              </a:spcAft>
            </a:pPr>
            <a:r>
              <a:rPr lang="tr-TR" sz="2200" b="0" i="0" u="none" strike="noStrike" dirty="0">
                <a:solidFill>
                  <a:srgbClr val="000000"/>
                </a:solidFill>
                <a:effectLst/>
                <a:latin typeface="Times New Roman" panose="02020603050405020304" pitchFamily="18" charset="0"/>
              </a:rPr>
              <a:t>6) Üniversite kampüsünde üniversite senatosu </a:t>
            </a:r>
            <a:r>
              <a:rPr lang="tr-TR" sz="2600" b="0" i="0" u="none" strike="noStrike" dirty="0">
                <a:solidFill>
                  <a:srgbClr val="000000"/>
                </a:solidFill>
                <a:effectLst/>
                <a:latin typeface="Times New Roman" panose="02020603050405020304" pitchFamily="18" charset="0"/>
              </a:rPr>
              <a:t>tarafı</a:t>
            </a:r>
            <a:r>
              <a:rPr lang="tr-TR" sz="2200" b="0" i="0" u="none" strike="noStrike" dirty="0">
                <a:solidFill>
                  <a:srgbClr val="000000"/>
                </a:solidFill>
                <a:effectLst/>
                <a:latin typeface="Times New Roman" panose="02020603050405020304" pitchFamily="18" charset="0"/>
              </a:rPr>
              <a:t>ndan belirlenen alanlar dışında, sigara ve diğer tütün ürünleri ile elektronik sigara kullanmak.</a:t>
            </a:r>
          </a:p>
          <a:p>
            <a:endParaRPr lang="tr-TR" dirty="0"/>
          </a:p>
        </p:txBody>
      </p:sp>
    </p:spTree>
    <p:extLst>
      <p:ext uri="{BB962C8B-B14F-4D97-AF65-F5344CB8AC3E}">
        <p14:creationId xmlns:p14="http://schemas.microsoft.com/office/powerpoint/2010/main" val="2623958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9A2C48-6FC4-4EF4-A7DF-0131A95E2B7C}"/>
              </a:ext>
            </a:extLst>
          </p:cNvPr>
          <p:cNvSpPr>
            <a:spLocks noGrp="1"/>
          </p:cNvSpPr>
          <p:nvPr>
            <p:ph type="title"/>
          </p:nvPr>
        </p:nvSpPr>
        <p:spPr/>
        <p:txBody>
          <a:bodyPr/>
          <a:lstStyle/>
          <a:p>
            <a:r>
              <a:rPr lang="tr-TR" dirty="0"/>
              <a:t>KISA SÜRELİ UZAKLAŞTIRMA</a:t>
            </a:r>
          </a:p>
        </p:txBody>
      </p:sp>
      <p:sp>
        <p:nvSpPr>
          <p:cNvPr id="3" name="İçerik Yer Tutucusu 2">
            <a:extLst>
              <a:ext uri="{FF2B5EF4-FFF2-40B4-BE49-F238E27FC236}">
                <a16:creationId xmlns:a16="http://schemas.microsoft.com/office/drawing/2014/main" id="{CEC0D652-5F3F-E1AD-5CA3-87A022378A67}"/>
              </a:ext>
            </a:extLst>
          </p:cNvPr>
          <p:cNvSpPr>
            <a:spLocks noGrp="1"/>
          </p:cNvSpPr>
          <p:nvPr>
            <p:ph idx="1"/>
          </p:nvPr>
        </p:nvSpPr>
        <p:spPr/>
        <p:txBody>
          <a:bodyPr/>
          <a:lstStyle/>
          <a:p>
            <a:r>
              <a:rPr lang="tr-TR" b="0" i="0" u="none" strike="noStrike" dirty="0">
                <a:solidFill>
                  <a:srgbClr val="000000"/>
                </a:solidFill>
                <a:effectLst/>
                <a:latin typeface="Times New Roman" panose="02020603050405020304" pitchFamily="18" charset="0"/>
              </a:rPr>
              <a:t>Yükseköğretim kurumundan bir haftadan bir aya kadar uzaklaştırma: Öğrenciye, yükseköğretim kurumundan bir haftadan bir aya kadar uzaklaştırıldığının ve bu süre içerisinde derslere ve sınavlara katılamayacağının yazı ile bildirilmesidir. </a:t>
            </a:r>
            <a:endParaRPr lang="tr-TR" dirty="0"/>
          </a:p>
        </p:txBody>
      </p:sp>
    </p:spTree>
    <p:extLst>
      <p:ext uri="{BB962C8B-B14F-4D97-AF65-F5344CB8AC3E}">
        <p14:creationId xmlns:p14="http://schemas.microsoft.com/office/powerpoint/2010/main" val="1257332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E618EF-7479-A7F9-9D87-5A49405811B0}"/>
              </a:ext>
            </a:extLst>
          </p:cNvPr>
          <p:cNvSpPr>
            <a:spLocks noGrp="1"/>
          </p:cNvSpPr>
          <p:nvPr>
            <p:ph type="title"/>
          </p:nvPr>
        </p:nvSpPr>
        <p:spPr/>
        <p:txBody>
          <a:bodyPr>
            <a:normAutofit fontScale="90000"/>
          </a:bodyPr>
          <a:lstStyle/>
          <a:p>
            <a:r>
              <a:rPr lang="tr-TR" dirty="0"/>
              <a:t>KISA SÜRELİ UZAKLAŞTIRMA GEREKTİREN DİSİPLİN SUÇLARI</a:t>
            </a:r>
          </a:p>
        </p:txBody>
      </p:sp>
      <p:sp>
        <p:nvSpPr>
          <p:cNvPr id="3" name="İçerik Yer Tutucusu 2">
            <a:extLst>
              <a:ext uri="{FF2B5EF4-FFF2-40B4-BE49-F238E27FC236}">
                <a16:creationId xmlns:a16="http://schemas.microsoft.com/office/drawing/2014/main" id="{B1C1265D-D90B-6695-9138-2E866050BB48}"/>
              </a:ext>
            </a:extLst>
          </p:cNvPr>
          <p:cNvSpPr>
            <a:spLocks noGrp="1"/>
          </p:cNvSpPr>
          <p:nvPr>
            <p:ph idx="1"/>
          </p:nvPr>
        </p:nvSpPr>
        <p:spPr>
          <a:xfrm>
            <a:off x="914400" y="2556931"/>
            <a:ext cx="9982197" cy="3725115"/>
          </a:xfrm>
        </p:spPr>
        <p:txBody>
          <a:bodyPr>
            <a:normAutofit fontScale="92500" lnSpcReduction="10000"/>
          </a:bodyPr>
          <a:lstStyle/>
          <a:p>
            <a:pPr indent="359410" algn="just">
              <a:spcAft>
                <a:spcPts val="0"/>
              </a:spcAft>
            </a:pPr>
            <a:r>
              <a:rPr lang="tr-TR" sz="1900" b="0" i="0" u="none" strike="noStrike" dirty="0">
                <a:solidFill>
                  <a:srgbClr val="000000"/>
                </a:solidFill>
                <a:effectLst/>
                <a:latin typeface="Times New Roman" panose="02020603050405020304" pitchFamily="18" charset="0"/>
              </a:rPr>
              <a:t>1) Öğrenme ve öğretme hürriyetini engelleyici veya yükseköğretim kurumlarının işleyiş ve huzurunu bozucu eylemlerde bulunmak,</a:t>
            </a:r>
          </a:p>
          <a:p>
            <a:pPr indent="359410" algn="just">
              <a:spcAft>
                <a:spcPts val="0"/>
              </a:spcAft>
            </a:pPr>
            <a:r>
              <a:rPr lang="tr-TR" sz="1900" b="0" i="0" u="none" strike="noStrike" dirty="0">
                <a:solidFill>
                  <a:srgbClr val="000000"/>
                </a:solidFill>
                <a:effectLst/>
                <a:latin typeface="Times New Roman" panose="02020603050405020304" pitchFamily="18" charset="0"/>
              </a:rPr>
              <a:t>2) Disiplin soruşturmalarının usulüne uygun bir şekilde yürütülmesini engellemek,</a:t>
            </a:r>
          </a:p>
          <a:p>
            <a:pPr indent="359410" algn="just">
              <a:spcAft>
                <a:spcPts val="0"/>
              </a:spcAft>
            </a:pPr>
            <a:r>
              <a:rPr lang="tr-TR" sz="1900" b="0" i="0" u="none" strike="noStrike" dirty="0">
                <a:solidFill>
                  <a:srgbClr val="000000"/>
                </a:solidFill>
                <a:effectLst/>
                <a:latin typeface="Times New Roman" panose="02020603050405020304" pitchFamily="18" charset="0"/>
              </a:rPr>
              <a:t>3) Yükseköğretim kurumundan aldığı kendine hak sağlayan bir belgeyi başkasına vererek kullandırmak veya başkasına ait bir belgeyi kullanmak,</a:t>
            </a:r>
          </a:p>
          <a:p>
            <a:pPr indent="359410" algn="just">
              <a:spcAft>
                <a:spcPts val="0"/>
              </a:spcAft>
            </a:pPr>
            <a:r>
              <a:rPr lang="tr-TR" sz="1900" b="0" i="0" u="none" strike="noStrike" dirty="0">
                <a:solidFill>
                  <a:srgbClr val="000000"/>
                </a:solidFill>
                <a:effectLst/>
                <a:latin typeface="Times New Roman" panose="02020603050405020304" pitchFamily="18" charset="0"/>
              </a:rPr>
              <a:t>4) Yükseköğretim kurumunda kişilerin şeref ve haysiyetini zedeleyen sözlü veya yazılı eylemlerde bulunmak,</a:t>
            </a:r>
          </a:p>
          <a:p>
            <a:pPr indent="359410" algn="just">
              <a:spcAft>
                <a:spcPts val="0"/>
              </a:spcAft>
            </a:pPr>
            <a:r>
              <a:rPr lang="tr-TR" sz="1900" b="0" i="0" u="none" strike="noStrike" dirty="0">
                <a:solidFill>
                  <a:srgbClr val="000000"/>
                </a:solidFill>
                <a:effectLst/>
                <a:latin typeface="Times New Roman" panose="02020603050405020304" pitchFamily="18" charset="0"/>
              </a:rPr>
              <a:t>5) Yükseköğretim kurumu personelinin, kurum içinde ya da dışında, şeref ve haysiyetini zedeleyen sözlü veya yazılı eylemlerde bulunmak,</a:t>
            </a:r>
          </a:p>
          <a:p>
            <a:pPr indent="359410" algn="just">
              <a:spcAft>
                <a:spcPts val="0"/>
              </a:spcAft>
            </a:pPr>
            <a:r>
              <a:rPr lang="tr-TR" sz="1900" b="0" i="0" u="none" strike="noStrike" dirty="0">
                <a:solidFill>
                  <a:srgbClr val="000000"/>
                </a:solidFill>
                <a:effectLst/>
                <a:latin typeface="Times New Roman" panose="02020603050405020304" pitchFamily="18" charset="0"/>
              </a:rPr>
              <a:t>6) Yükseköğretim kurumunda alkollü içki içmek,</a:t>
            </a:r>
          </a:p>
          <a:p>
            <a:pPr indent="359410" algn="just">
              <a:spcAft>
                <a:spcPts val="0"/>
              </a:spcAft>
            </a:pPr>
            <a:r>
              <a:rPr lang="tr-TR" sz="1900" b="0" i="0" u="none" strike="noStrike" dirty="0">
                <a:solidFill>
                  <a:srgbClr val="000000"/>
                </a:solidFill>
                <a:effectLst/>
                <a:latin typeface="Times New Roman" panose="02020603050405020304" pitchFamily="18" charset="0"/>
              </a:rPr>
              <a:t>7) Yükseköğretim kurumuna ait kapalı veya açık mahallerde yetkililerden izin almadan toplantılar düzenlemek,</a:t>
            </a:r>
          </a:p>
          <a:p>
            <a:pPr indent="359410" algn="just">
              <a:spcAft>
                <a:spcPts val="0"/>
              </a:spcAft>
            </a:pPr>
            <a:r>
              <a:rPr lang="tr-TR" sz="1900" b="0" i="0" u="none" strike="noStrike" dirty="0">
                <a:solidFill>
                  <a:srgbClr val="000000"/>
                </a:solidFill>
                <a:effectLst/>
                <a:latin typeface="Times New Roman" panose="02020603050405020304" pitchFamily="18" charset="0"/>
              </a:rPr>
              <a:t>8) Yükseköğretim kurumu personeli veya öğrencilerini tehdit etmek.</a:t>
            </a:r>
          </a:p>
          <a:p>
            <a:endParaRPr lang="tr-TR" dirty="0"/>
          </a:p>
        </p:txBody>
      </p:sp>
    </p:spTree>
    <p:extLst>
      <p:ext uri="{BB962C8B-B14F-4D97-AF65-F5344CB8AC3E}">
        <p14:creationId xmlns:p14="http://schemas.microsoft.com/office/powerpoint/2010/main" val="477804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4F71AE-9905-3A9E-58BF-D178719CA1EC}"/>
              </a:ext>
            </a:extLst>
          </p:cNvPr>
          <p:cNvSpPr>
            <a:spLocks noGrp="1"/>
          </p:cNvSpPr>
          <p:nvPr>
            <p:ph type="title"/>
          </p:nvPr>
        </p:nvSpPr>
        <p:spPr/>
        <p:txBody>
          <a:bodyPr/>
          <a:lstStyle/>
          <a:p>
            <a:r>
              <a:rPr lang="tr-TR" dirty="0"/>
              <a:t>BİR YARIYILLIK UZAKLAŞTIRMA</a:t>
            </a:r>
          </a:p>
        </p:txBody>
      </p:sp>
      <p:sp>
        <p:nvSpPr>
          <p:cNvPr id="3" name="İçerik Yer Tutucusu 2">
            <a:extLst>
              <a:ext uri="{FF2B5EF4-FFF2-40B4-BE49-F238E27FC236}">
                <a16:creationId xmlns:a16="http://schemas.microsoft.com/office/drawing/2014/main" id="{BCBE084B-AF15-2EE7-2CEA-144A45B3E427}"/>
              </a:ext>
            </a:extLst>
          </p:cNvPr>
          <p:cNvSpPr>
            <a:spLocks noGrp="1"/>
          </p:cNvSpPr>
          <p:nvPr>
            <p:ph idx="1"/>
          </p:nvPr>
        </p:nvSpPr>
        <p:spPr/>
        <p:txBody>
          <a:bodyPr/>
          <a:lstStyle/>
          <a:p>
            <a:r>
              <a:rPr lang="tr-TR" b="0" i="0" u="none" strike="noStrike" dirty="0">
                <a:solidFill>
                  <a:srgbClr val="000000"/>
                </a:solidFill>
                <a:effectLst/>
                <a:latin typeface="Times New Roman" panose="02020603050405020304" pitchFamily="18" charset="0"/>
              </a:rPr>
              <a:t>Öğrenciye, yükseköğretim kurumundan bir yarıyıl uzaklaştırıldığının ve bu sürede öğrencilik haklarından yararlanamayacağının yazı ile bildirilmesidir.</a:t>
            </a:r>
            <a:endParaRPr lang="tr-TR" dirty="0"/>
          </a:p>
        </p:txBody>
      </p:sp>
    </p:spTree>
    <p:extLst>
      <p:ext uri="{BB962C8B-B14F-4D97-AF65-F5344CB8AC3E}">
        <p14:creationId xmlns:p14="http://schemas.microsoft.com/office/powerpoint/2010/main" val="31017969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DD1244-1AD2-04F8-AD12-A7C8664C28D2}"/>
              </a:ext>
            </a:extLst>
          </p:cNvPr>
          <p:cNvSpPr>
            <a:spLocks noGrp="1"/>
          </p:cNvSpPr>
          <p:nvPr>
            <p:ph type="title"/>
          </p:nvPr>
        </p:nvSpPr>
        <p:spPr/>
        <p:txBody>
          <a:bodyPr>
            <a:normAutofit fontScale="90000"/>
          </a:bodyPr>
          <a:lstStyle/>
          <a:p>
            <a:r>
              <a:rPr lang="tr-TR" dirty="0"/>
              <a:t>BİR YARIYILLIK UZAKLAŞTIRMA GEREKTİREN DİSİPLİN SUÇLARI</a:t>
            </a:r>
          </a:p>
        </p:txBody>
      </p:sp>
      <p:sp>
        <p:nvSpPr>
          <p:cNvPr id="3" name="İçerik Yer Tutucusu 2">
            <a:extLst>
              <a:ext uri="{FF2B5EF4-FFF2-40B4-BE49-F238E27FC236}">
                <a16:creationId xmlns:a16="http://schemas.microsoft.com/office/drawing/2014/main" id="{2E5D50FD-72B4-5FB8-2878-1B664A88E280}"/>
              </a:ext>
            </a:extLst>
          </p:cNvPr>
          <p:cNvSpPr>
            <a:spLocks noGrp="1"/>
          </p:cNvSpPr>
          <p:nvPr>
            <p:ph idx="1"/>
          </p:nvPr>
        </p:nvSpPr>
        <p:spPr>
          <a:xfrm>
            <a:off x="724395" y="2556931"/>
            <a:ext cx="10172202" cy="3689489"/>
          </a:xfrm>
        </p:spPr>
        <p:txBody>
          <a:bodyPr>
            <a:normAutofit fontScale="92500" lnSpcReduction="20000"/>
          </a:bodyPr>
          <a:lstStyle/>
          <a:p>
            <a:pPr indent="359410" algn="just">
              <a:spcAft>
                <a:spcPts val="0"/>
              </a:spcAft>
            </a:pPr>
            <a:r>
              <a:rPr lang="tr-TR" sz="2000" b="0" i="0" u="none" strike="noStrike" dirty="0">
                <a:solidFill>
                  <a:srgbClr val="000000"/>
                </a:solidFill>
                <a:effectLst/>
                <a:latin typeface="Times New Roman" panose="02020603050405020304" pitchFamily="18" charset="0"/>
              </a:rPr>
              <a:t>1) Yükseköğretim kurumlarında işgal ve benzeri fiillerle yükseköğretim kurumunun hizmetlerini engelleyici eylemlerde bulunmak,</a:t>
            </a:r>
          </a:p>
          <a:p>
            <a:pPr indent="359410" algn="just">
              <a:spcAft>
                <a:spcPts val="0"/>
              </a:spcAft>
            </a:pPr>
            <a:r>
              <a:rPr lang="tr-TR" sz="2000" b="0" i="0" u="none" strike="noStrike" dirty="0">
                <a:solidFill>
                  <a:srgbClr val="000000"/>
                </a:solidFill>
                <a:effectLst/>
                <a:latin typeface="Times New Roman" panose="02020603050405020304" pitchFamily="18" charset="0"/>
              </a:rPr>
              <a:t>2) Kurum personeli veya öğrencilerine fiili saldırıda bulunmak,</a:t>
            </a:r>
          </a:p>
          <a:p>
            <a:pPr indent="359410" algn="just">
              <a:spcAft>
                <a:spcPts val="0"/>
              </a:spcAft>
            </a:pPr>
            <a:r>
              <a:rPr lang="tr-TR" sz="2000" b="0" i="0" u="none" strike="noStrike" dirty="0">
                <a:solidFill>
                  <a:srgbClr val="000000"/>
                </a:solidFill>
                <a:effectLst/>
                <a:latin typeface="Times New Roman" panose="02020603050405020304" pitchFamily="18" charset="0"/>
              </a:rPr>
              <a:t>3) Yükseköğretim kurumlarında hırsızlık yapmak,</a:t>
            </a:r>
          </a:p>
          <a:p>
            <a:pPr indent="359410" algn="just">
              <a:spcAft>
                <a:spcPts val="0"/>
              </a:spcAft>
            </a:pPr>
            <a:r>
              <a:rPr lang="tr-TR" sz="2000" b="0" i="0" u="none" strike="noStrike" dirty="0">
                <a:solidFill>
                  <a:srgbClr val="000000"/>
                </a:solidFill>
                <a:effectLst/>
                <a:latin typeface="Times New Roman" panose="02020603050405020304" pitchFamily="18" charset="0"/>
              </a:rPr>
              <a:t>4) Yükseköğretim kurumu bünyesinde mevcut bina, demirbaş eşya ve benzeri malzemeyi tahrip etmek veya bilişim sistemine zarar vermek,</a:t>
            </a:r>
          </a:p>
          <a:p>
            <a:pPr indent="359410" algn="just">
              <a:spcAft>
                <a:spcPts val="0"/>
              </a:spcAft>
            </a:pPr>
            <a:r>
              <a:rPr lang="tr-TR" sz="2000" b="0" i="0" u="none" strike="noStrike" dirty="0">
                <a:solidFill>
                  <a:srgbClr val="000000"/>
                </a:solidFill>
                <a:effectLst/>
                <a:latin typeface="Times New Roman" panose="02020603050405020304" pitchFamily="18" charset="0"/>
              </a:rPr>
              <a:t>5) Sınavlarda kopya çekmek veya çektirmek,</a:t>
            </a:r>
          </a:p>
          <a:p>
            <a:pPr indent="359410" algn="just">
              <a:spcAft>
                <a:spcPts val="0"/>
              </a:spcAft>
            </a:pPr>
            <a:r>
              <a:rPr lang="tr-TR" sz="2000" b="0" i="0" u="none" strike="noStrike" dirty="0">
                <a:solidFill>
                  <a:srgbClr val="000000"/>
                </a:solidFill>
                <a:effectLst/>
                <a:latin typeface="Times New Roman" panose="02020603050405020304" pitchFamily="18" charset="0"/>
              </a:rPr>
              <a:t>6) Seminer, tez ve yayınlarında intihal yapmak veya bunları anket uygulaması, veri toplama gibi akademik değerlendirme içermeyen katkılar hariç olmak üzere, kişisel emeği ve akademik birikimi dışında kısmen ya da tamamen başkalarına yazdırmak,</a:t>
            </a:r>
          </a:p>
          <a:p>
            <a:pPr indent="359410" algn="just">
              <a:spcAft>
                <a:spcPts val="0"/>
              </a:spcAft>
            </a:pPr>
            <a:r>
              <a:rPr lang="tr-TR" sz="2000" b="0" i="0" u="none" strike="noStrike" dirty="0">
                <a:solidFill>
                  <a:srgbClr val="000000"/>
                </a:solidFill>
                <a:effectLst/>
                <a:latin typeface="Times New Roman" panose="02020603050405020304" pitchFamily="18" charset="0"/>
              </a:rPr>
              <a:t>7) Yükseköğretim kurumundan uzaklaştırma cezası almış olmasına rağmen bu karara uymamak,</a:t>
            </a:r>
          </a:p>
          <a:p>
            <a:pPr indent="359410" algn="just">
              <a:spcAft>
                <a:spcPts val="0"/>
              </a:spcAft>
            </a:pPr>
            <a:r>
              <a:rPr lang="tr-TR" sz="2000" b="0" i="0" u="none" strike="noStrike" dirty="0">
                <a:solidFill>
                  <a:srgbClr val="000000"/>
                </a:solidFill>
                <a:effectLst/>
                <a:latin typeface="Times New Roman" panose="02020603050405020304" pitchFamily="18" charset="0"/>
              </a:rPr>
              <a:t>8) 24/6/2004 tarihli ve 5199 sayılı Hayvanları Koruma Kanununun 28/A maddesinin üçüncü ve dördüncü fıkralarında sayılan fiillerden birini yükseköğretim kurumlarında işlemek.</a:t>
            </a:r>
          </a:p>
          <a:p>
            <a:endParaRPr lang="tr-TR" dirty="0"/>
          </a:p>
        </p:txBody>
      </p:sp>
    </p:spTree>
    <p:extLst>
      <p:ext uri="{BB962C8B-B14F-4D97-AF65-F5344CB8AC3E}">
        <p14:creationId xmlns:p14="http://schemas.microsoft.com/office/powerpoint/2010/main" val="1424237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0AB291-A033-3FE8-9D14-5BCB9FD84CA2}"/>
              </a:ext>
            </a:extLst>
          </p:cNvPr>
          <p:cNvSpPr>
            <a:spLocks noGrp="1"/>
          </p:cNvSpPr>
          <p:nvPr>
            <p:ph type="title"/>
          </p:nvPr>
        </p:nvSpPr>
        <p:spPr/>
        <p:txBody>
          <a:bodyPr>
            <a:normAutofit fontScale="90000"/>
          </a:bodyPr>
          <a:lstStyle/>
          <a:p>
            <a:r>
              <a:rPr lang="tr-TR" b="0" i="0" u="none" strike="noStrike" dirty="0">
                <a:solidFill>
                  <a:srgbClr val="000000"/>
                </a:solidFill>
                <a:effectLst/>
                <a:latin typeface="Times New Roman" panose="02020603050405020304" pitchFamily="18" charset="0"/>
              </a:rPr>
              <a:t>YÜKSEKÖĞRETİM KURUMUNDAN ÇIKARMA</a:t>
            </a:r>
            <a:endParaRPr lang="tr-TR" dirty="0"/>
          </a:p>
        </p:txBody>
      </p:sp>
      <p:sp>
        <p:nvSpPr>
          <p:cNvPr id="3" name="İçerik Yer Tutucusu 2">
            <a:extLst>
              <a:ext uri="{FF2B5EF4-FFF2-40B4-BE49-F238E27FC236}">
                <a16:creationId xmlns:a16="http://schemas.microsoft.com/office/drawing/2014/main" id="{C721DAAE-FCC7-059F-2435-38460813A744}"/>
              </a:ext>
            </a:extLst>
          </p:cNvPr>
          <p:cNvSpPr>
            <a:spLocks noGrp="1"/>
          </p:cNvSpPr>
          <p:nvPr>
            <p:ph idx="1"/>
          </p:nvPr>
        </p:nvSpPr>
        <p:spPr/>
        <p:txBody>
          <a:bodyPr/>
          <a:lstStyle/>
          <a:p>
            <a:r>
              <a:rPr lang="tr-TR" b="0" i="0" u="none" strike="noStrike" dirty="0">
                <a:solidFill>
                  <a:srgbClr val="000000"/>
                </a:solidFill>
                <a:effectLst/>
                <a:latin typeface="Times New Roman" panose="02020603050405020304" pitchFamily="18" charset="0"/>
              </a:rPr>
              <a:t>Öğrenciye, bir daha çıkarıldığı yükseköğretim kurumuna alınmamak üzere öğrencilikten çıkarıldığının yazı ile bildirilmesidir</a:t>
            </a:r>
            <a:endParaRPr lang="tr-TR" dirty="0"/>
          </a:p>
        </p:txBody>
      </p:sp>
    </p:spTree>
    <p:extLst>
      <p:ext uri="{BB962C8B-B14F-4D97-AF65-F5344CB8AC3E}">
        <p14:creationId xmlns:p14="http://schemas.microsoft.com/office/powerpoint/2010/main" val="18348019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D2D835-B12D-1EB1-B298-515A17E123D8}"/>
              </a:ext>
            </a:extLst>
          </p:cNvPr>
          <p:cNvSpPr>
            <a:spLocks noGrp="1"/>
          </p:cNvSpPr>
          <p:nvPr>
            <p:ph type="title"/>
          </p:nvPr>
        </p:nvSpPr>
        <p:spPr/>
        <p:txBody>
          <a:bodyPr>
            <a:normAutofit fontScale="90000"/>
          </a:bodyPr>
          <a:lstStyle/>
          <a:p>
            <a:r>
              <a:rPr lang="tr-TR" b="0" i="0" u="none" strike="noStrike" dirty="0">
                <a:solidFill>
                  <a:srgbClr val="000000"/>
                </a:solidFill>
                <a:effectLst/>
                <a:latin typeface="Times New Roman" panose="02020603050405020304" pitchFamily="18" charset="0"/>
              </a:rPr>
              <a:t>YÜKSEKÖĞRETİM KURUMUNDAN ÇIKARMA GEREKTİREN DİSİPLİN SUÇLARI</a:t>
            </a:r>
            <a:endParaRPr lang="tr-TR" dirty="0"/>
          </a:p>
        </p:txBody>
      </p:sp>
      <p:sp>
        <p:nvSpPr>
          <p:cNvPr id="3" name="İçerik Yer Tutucusu 2">
            <a:extLst>
              <a:ext uri="{FF2B5EF4-FFF2-40B4-BE49-F238E27FC236}">
                <a16:creationId xmlns:a16="http://schemas.microsoft.com/office/drawing/2014/main" id="{C3941CD7-B135-00BD-1F6C-3B43DFC66256}"/>
              </a:ext>
            </a:extLst>
          </p:cNvPr>
          <p:cNvSpPr>
            <a:spLocks noGrp="1"/>
          </p:cNvSpPr>
          <p:nvPr>
            <p:ph idx="1"/>
          </p:nvPr>
        </p:nvSpPr>
        <p:spPr>
          <a:xfrm>
            <a:off x="878774" y="2556932"/>
            <a:ext cx="10017823" cy="3701364"/>
          </a:xfrm>
        </p:spPr>
        <p:txBody>
          <a:bodyPr>
            <a:normAutofit/>
          </a:bodyPr>
          <a:lstStyle/>
          <a:p>
            <a:pPr indent="359410" algn="just">
              <a:spcAft>
                <a:spcPts val="0"/>
              </a:spcAft>
            </a:pPr>
            <a:r>
              <a:rPr lang="tr-TR" sz="2000" b="0" i="0" u="none" strike="noStrike" dirty="0">
                <a:solidFill>
                  <a:srgbClr val="000000"/>
                </a:solidFill>
                <a:effectLst/>
                <a:latin typeface="Times New Roman" panose="02020603050405020304" pitchFamily="18" charset="0"/>
              </a:rPr>
              <a:t>1) Mahkeme kararıyla kesinleşmiş olmak kaydıyla suç işlemek amacıyla örgüt kurmak, böyle bir örgütü yönetmek veya bu amaçla kurulan örgüte üye olmak,</a:t>
            </a:r>
          </a:p>
          <a:p>
            <a:pPr indent="359410" algn="just">
              <a:spcAft>
                <a:spcPts val="0"/>
              </a:spcAft>
            </a:pPr>
            <a:r>
              <a:rPr lang="tr-TR" sz="2000" b="0" i="0" u="none" strike="noStrike" dirty="0">
                <a:solidFill>
                  <a:srgbClr val="000000"/>
                </a:solidFill>
                <a:effectLst/>
                <a:latin typeface="Times New Roman" panose="02020603050405020304" pitchFamily="18" charset="0"/>
              </a:rPr>
              <a:t>2) Suç işlemek amacıyla kurulan bir örgüte üye olmamakla birlikte, örgüt adına faaliyette bulunmak veya örgüte yardım etmek,</a:t>
            </a:r>
          </a:p>
          <a:p>
            <a:pPr indent="359410" algn="just">
              <a:spcAft>
                <a:spcPts val="0"/>
              </a:spcAft>
            </a:pPr>
            <a:r>
              <a:rPr lang="tr-TR" sz="2000" b="0" i="0" u="none" strike="noStrike" dirty="0">
                <a:solidFill>
                  <a:srgbClr val="000000"/>
                </a:solidFill>
                <a:effectLst/>
                <a:latin typeface="Times New Roman" panose="02020603050405020304" pitchFamily="18" charset="0"/>
              </a:rPr>
              <a:t>3) Uyuşturucu veya uyarıcı maddeleri satmak, başkalarına vermek ya da ticaretini yapmak,</a:t>
            </a:r>
          </a:p>
          <a:p>
            <a:pPr indent="359410" algn="just">
              <a:spcAft>
                <a:spcPts val="0"/>
              </a:spcAft>
            </a:pPr>
            <a:r>
              <a:rPr lang="tr-TR" sz="2000" b="0" i="0" u="none" strike="noStrike" dirty="0">
                <a:solidFill>
                  <a:srgbClr val="000000"/>
                </a:solidFill>
                <a:effectLst/>
                <a:latin typeface="Times New Roman" panose="02020603050405020304" pitchFamily="18" charset="0"/>
              </a:rPr>
              <a:t>4) 6136 sayılı Kanuna aykırı olarak ateşli silahlarla, mermilerini ve bıçaklarla saldırı ve savunmada kullanılmak üzere özel olarak yapılmış bulunan diğer aletleri, patlayıcı maddeleri kullanmak,</a:t>
            </a:r>
          </a:p>
          <a:p>
            <a:pPr indent="359410" algn="just">
              <a:spcAft>
                <a:spcPts val="0"/>
              </a:spcAft>
            </a:pPr>
            <a:r>
              <a:rPr lang="tr-TR" sz="2000" b="0" i="0" u="none" strike="noStrike" dirty="0">
                <a:solidFill>
                  <a:srgbClr val="000000"/>
                </a:solidFill>
                <a:effectLst/>
                <a:latin typeface="Times New Roman" panose="02020603050405020304" pitchFamily="18" charset="0"/>
              </a:rPr>
              <a:t>5) Kişilerin vücudu üzerinde cinsel davranışlarda bulunmak suretiyle cinsel dokunulmazlıklarını ihlal etmek.</a:t>
            </a:r>
          </a:p>
          <a:p>
            <a:endParaRPr lang="tr-TR" dirty="0"/>
          </a:p>
        </p:txBody>
      </p:sp>
    </p:spTree>
    <p:extLst>
      <p:ext uri="{BB962C8B-B14F-4D97-AF65-F5344CB8AC3E}">
        <p14:creationId xmlns:p14="http://schemas.microsoft.com/office/powerpoint/2010/main" val="1564475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D8DAE7-468D-B478-D5E4-4D9883C75657}"/>
              </a:ext>
            </a:extLst>
          </p:cNvPr>
          <p:cNvSpPr>
            <a:spLocks noGrp="1"/>
          </p:cNvSpPr>
          <p:nvPr>
            <p:ph type="title"/>
          </p:nvPr>
        </p:nvSpPr>
        <p:spPr>
          <a:xfrm>
            <a:off x="1295402" y="982132"/>
            <a:ext cx="9601196" cy="1303867"/>
          </a:xfrm>
        </p:spPr>
        <p:txBody>
          <a:bodyPr>
            <a:normAutofit/>
          </a:bodyPr>
          <a:lstStyle/>
          <a:p>
            <a:r>
              <a:rPr lang="tr-TR">
                <a:solidFill>
                  <a:srgbClr val="262626"/>
                </a:solidFill>
              </a:rPr>
              <a:t>ÖĞRETİM ELEMANLARI</a:t>
            </a:r>
          </a:p>
        </p:txBody>
      </p:sp>
      <p:graphicFrame>
        <p:nvGraphicFramePr>
          <p:cNvPr id="5" name="İçerik Yer Tutucusu 2">
            <a:extLst>
              <a:ext uri="{FF2B5EF4-FFF2-40B4-BE49-F238E27FC236}">
                <a16:creationId xmlns:a16="http://schemas.microsoft.com/office/drawing/2014/main" id="{4207B2AA-8434-53CA-AFB6-43323A85D774}"/>
              </a:ext>
            </a:extLst>
          </p:cNvPr>
          <p:cNvGraphicFramePr>
            <a:graphicFrameLocks noGrp="1"/>
          </p:cNvGraphicFramePr>
          <p:nvPr>
            <p:ph idx="1"/>
            <p:extLst>
              <p:ext uri="{D42A27DB-BD31-4B8C-83A1-F6EECF244321}">
                <p14:modId xmlns:p14="http://schemas.microsoft.com/office/powerpoint/2010/main" val="3374791988"/>
              </p:ext>
            </p:extLst>
          </p:nvPr>
        </p:nvGraphicFramePr>
        <p:xfrm>
          <a:off x="1295400" y="2772384"/>
          <a:ext cx="96011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3105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1" y="484632"/>
            <a:ext cx="11222737"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6572E3B-3D85-79A9-F3AB-A8B74DFAF10D}"/>
              </a:ext>
            </a:extLst>
          </p:cNvPr>
          <p:cNvSpPr>
            <a:spLocks noGrp="1"/>
          </p:cNvSpPr>
          <p:nvPr>
            <p:ph type="title"/>
          </p:nvPr>
        </p:nvSpPr>
        <p:spPr>
          <a:xfrm>
            <a:off x="804421" y="796374"/>
            <a:ext cx="10583158" cy="880027"/>
          </a:xfrm>
        </p:spPr>
        <p:txBody>
          <a:bodyPr>
            <a:normAutofit/>
          </a:bodyPr>
          <a:lstStyle/>
          <a:p>
            <a:r>
              <a:rPr lang="tr-TR">
                <a:solidFill>
                  <a:srgbClr val="FFFFFF"/>
                </a:solidFill>
              </a:rPr>
              <a:t>ÖĞRETİM ÜYELERİ</a:t>
            </a:r>
          </a:p>
        </p:txBody>
      </p:sp>
      <p:sp>
        <p:nvSpPr>
          <p:cNvPr id="18" name="Rectangle 11">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747" y="648377"/>
            <a:ext cx="10890504"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19" name="Rectangle 13">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A2EBA9F5-98B2-4089-2FCF-CA7165B52071}"/>
              </a:ext>
            </a:extLst>
          </p:cNvPr>
          <p:cNvSpPr>
            <a:spLocks noGrp="1"/>
          </p:cNvSpPr>
          <p:nvPr>
            <p:ph idx="1"/>
          </p:nvPr>
        </p:nvSpPr>
        <p:spPr>
          <a:xfrm>
            <a:off x="650747" y="2612256"/>
            <a:ext cx="10245850" cy="3761112"/>
          </a:xfrm>
        </p:spPr>
        <p:txBody>
          <a:bodyPr>
            <a:normAutofit/>
          </a:bodyPr>
          <a:lstStyle/>
          <a:p>
            <a:pPr>
              <a:lnSpc>
                <a:spcPct val="90000"/>
              </a:lnSpc>
            </a:pPr>
            <a:endParaRPr lang="tr-TR" sz="2200" dirty="0"/>
          </a:p>
          <a:p>
            <a:r>
              <a:rPr lang="en-US" b="1" u="sng" dirty="0" err="1">
                <a:effectLst/>
                <a:latin typeface="New York"/>
                <a:ea typeface="Arial Unicode MS" panose="020B0604020202020204" pitchFamily="34" charset="-128"/>
                <a:cs typeface="Arial Unicode MS" panose="020B0604020202020204" pitchFamily="34" charset="-128"/>
              </a:rPr>
              <a:t>Profesör</a:t>
            </a:r>
            <a:r>
              <a:rPr lang="en-US" b="1" u="sng"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En</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yüksek</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düzeydeki</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akademik</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unvana</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sahip</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kişidir</a:t>
            </a:r>
            <a:r>
              <a:rPr lang="en-US" sz="2200" dirty="0">
                <a:effectLst/>
                <a:latin typeface="New York"/>
                <a:ea typeface="Arial Unicode MS" panose="020B0604020202020204" pitchFamily="34" charset="-128"/>
                <a:cs typeface="Arial Unicode MS" panose="020B0604020202020204" pitchFamily="34" charset="-128"/>
              </a:rPr>
              <a:t>.</a:t>
            </a:r>
            <a:endParaRPr lang="tr-TR" sz="2200" dirty="0">
              <a:effectLst/>
              <a:latin typeface="New York"/>
              <a:ea typeface="Arial Unicode MS" panose="020B0604020202020204" pitchFamily="34" charset="-128"/>
              <a:cs typeface="Arial Unicode MS" panose="020B0604020202020204" pitchFamily="34" charset="-128"/>
            </a:endParaRPr>
          </a:p>
          <a:p>
            <a:r>
              <a:rPr lang="en-US" b="1" u="sng" dirty="0" err="1">
                <a:effectLst/>
                <a:latin typeface="New York"/>
                <a:ea typeface="Arial Unicode MS" panose="020B0604020202020204" pitchFamily="34" charset="-128"/>
                <a:cs typeface="Arial Unicode MS" panose="020B0604020202020204" pitchFamily="34" charset="-128"/>
              </a:rPr>
              <a:t>Doçent</a:t>
            </a:r>
            <a:r>
              <a:rPr lang="en-US" b="1" u="sng"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Üniversitelerarası</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Kurul</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tarafından</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verilen</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doçentlik</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akademik</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unvanına</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sahip</a:t>
            </a:r>
            <a:r>
              <a:rPr lang="en-US" sz="2200" dirty="0">
                <a:effectLst/>
                <a:latin typeface="New York"/>
                <a:ea typeface="Arial Unicode MS" panose="020B0604020202020204" pitchFamily="34" charset="-128"/>
                <a:cs typeface="Arial Unicode MS" panose="020B0604020202020204" pitchFamily="34" charset="-128"/>
              </a:rPr>
              <a:t> </a:t>
            </a:r>
            <a:r>
              <a:rPr lang="en-US" sz="2200" dirty="0" err="1">
                <a:effectLst/>
                <a:latin typeface="New York"/>
                <a:ea typeface="Arial Unicode MS" panose="020B0604020202020204" pitchFamily="34" charset="-128"/>
                <a:cs typeface="Arial Unicode MS" panose="020B0604020202020204" pitchFamily="34" charset="-128"/>
              </a:rPr>
              <a:t>kişidir</a:t>
            </a:r>
            <a:r>
              <a:rPr lang="en-US" sz="2200" dirty="0">
                <a:effectLst/>
                <a:latin typeface="New York"/>
                <a:ea typeface="Arial Unicode MS" panose="020B0604020202020204" pitchFamily="34" charset="-128"/>
                <a:cs typeface="Arial Unicode MS" panose="020B0604020202020204" pitchFamily="34" charset="-128"/>
              </a:rPr>
              <a:t>. </a:t>
            </a:r>
            <a:endParaRPr lang="tr-TR" sz="2200" dirty="0">
              <a:effectLst/>
              <a:latin typeface="New York"/>
              <a:ea typeface="Arial Unicode MS" panose="020B0604020202020204" pitchFamily="34" charset="-128"/>
              <a:cs typeface="Arial Unicode MS" panose="020B0604020202020204" pitchFamily="34" charset="-128"/>
            </a:endParaRPr>
          </a:p>
          <a:p>
            <a:r>
              <a:rPr lang="en-US" b="1" u="sng" dirty="0" err="1">
                <a:effectLst/>
                <a:latin typeface="Times New Roman" panose="02020603050405020304" pitchFamily="18" charset="0"/>
                <a:ea typeface="Times New Roman" panose="02020603050405020304" pitchFamily="18" charset="0"/>
              </a:rPr>
              <a:t>Doktor</a:t>
            </a:r>
            <a:r>
              <a:rPr lang="en-US" b="1" u="sng" dirty="0">
                <a:effectLst/>
                <a:latin typeface="Times New Roman" panose="02020603050405020304" pitchFamily="18" charset="0"/>
                <a:ea typeface="Times New Roman" panose="02020603050405020304" pitchFamily="18" charset="0"/>
              </a:rPr>
              <a:t> </a:t>
            </a:r>
            <a:r>
              <a:rPr lang="en-US" b="1" u="sng" dirty="0" err="1">
                <a:effectLst/>
                <a:latin typeface="Times New Roman" panose="02020603050405020304" pitchFamily="18" charset="0"/>
                <a:ea typeface="Times New Roman" panose="02020603050405020304" pitchFamily="18" charset="0"/>
              </a:rPr>
              <a:t>Öğretim</a:t>
            </a:r>
            <a:r>
              <a:rPr lang="en-US" b="1" u="sng" dirty="0">
                <a:effectLst/>
                <a:latin typeface="Times New Roman" panose="02020603050405020304" pitchFamily="18" charset="0"/>
                <a:ea typeface="Times New Roman" panose="02020603050405020304" pitchFamily="18" charset="0"/>
              </a:rPr>
              <a:t> </a:t>
            </a:r>
            <a:r>
              <a:rPr lang="en-US" b="1" u="sng" dirty="0" err="1">
                <a:effectLst/>
                <a:latin typeface="Times New Roman" panose="02020603050405020304" pitchFamily="18" charset="0"/>
                <a:ea typeface="Times New Roman" panose="02020603050405020304" pitchFamily="18" charset="0"/>
              </a:rPr>
              <a:t>Üyesi</a:t>
            </a:r>
            <a:r>
              <a:rPr lang="en-US" b="1" u="sng"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Doktora</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çalışmalarını</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başarı</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ile</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tamamlamış</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tıpta</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diş</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hekimliğinde</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eczacılıkta</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ve</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veteriner</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hekimlikte</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uzmanlık</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unvanını</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veya</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Üniversitelerarası</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Kurulun</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önerisi</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üzerine</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Yükseköğretim</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Kurulunca</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tespit</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edilen</a:t>
            </a:r>
            <a:r>
              <a:rPr lang="en-US" sz="2200" dirty="0">
                <a:effectLst/>
                <a:latin typeface="Times New Roman" panose="02020603050405020304" pitchFamily="18" charset="0"/>
                <a:ea typeface="Times New Roman" panose="02020603050405020304" pitchFamily="18" charset="0"/>
              </a:rPr>
              <a:t> belli </a:t>
            </a:r>
            <a:r>
              <a:rPr lang="en-US" sz="2200" dirty="0" err="1">
                <a:effectLst/>
                <a:latin typeface="Times New Roman" panose="02020603050405020304" pitchFamily="18" charset="0"/>
                <a:ea typeface="Times New Roman" panose="02020603050405020304" pitchFamily="18" charset="0"/>
              </a:rPr>
              <a:t>sanat</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dallarının</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birinde</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yeterlik</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kazanmış</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olan</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akademik</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unvana</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sahip</a:t>
            </a:r>
            <a:r>
              <a:rPr lang="en-US" sz="2200" dirty="0">
                <a:effectLst/>
                <a:latin typeface="Times New Roman" panose="02020603050405020304" pitchFamily="18" charset="0"/>
                <a:ea typeface="Times New Roman" panose="02020603050405020304" pitchFamily="18" charset="0"/>
              </a:rPr>
              <a:t> </a:t>
            </a:r>
            <a:r>
              <a:rPr lang="en-US" sz="2200" dirty="0" err="1">
                <a:effectLst/>
                <a:latin typeface="Times New Roman" panose="02020603050405020304" pitchFamily="18" charset="0"/>
                <a:ea typeface="Times New Roman" panose="02020603050405020304" pitchFamily="18" charset="0"/>
              </a:rPr>
              <a:t>kişidir</a:t>
            </a:r>
            <a:r>
              <a:rPr lang="tr-TR" sz="2200" dirty="0">
                <a:effectLst/>
              </a:rPr>
              <a:t> .</a:t>
            </a:r>
            <a:endParaRPr lang="tr-TR" sz="2200" dirty="0"/>
          </a:p>
        </p:txBody>
      </p:sp>
    </p:spTree>
    <p:extLst>
      <p:ext uri="{BB962C8B-B14F-4D97-AF65-F5344CB8AC3E}">
        <p14:creationId xmlns:p14="http://schemas.microsoft.com/office/powerpoint/2010/main" val="23494625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E00A42-8F95-4F35-8E5E-CE213480EABC}"/>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02F6C7AA-946A-8414-0E57-FFF575C5AD31}"/>
              </a:ext>
            </a:extLst>
          </p:cNvPr>
          <p:cNvSpPr>
            <a:spLocks noGrp="1"/>
          </p:cNvSpPr>
          <p:nvPr>
            <p:ph idx="1"/>
          </p:nvPr>
        </p:nvSpPr>
        <p:spPr/>
        <p:txBody>
          <a:bodyPr/>
          <a:lstStyle/>
          <a:p>
            <a:r>
              <a:rPr lang="tr-TR" sz="2400" b="1" u="sng" dirty="0">
                <a:effectLst/>
                <a:latin typeface="Times New Roman" panose="02020603050405020304" pitchFamily="18" charset="0"/>
                <a:ea typeface="Arial Unicode MS" panose="020B0604020202020204" pitchFamily="34" charset="-128"/>
                <a:cs typeface="Times New Roman" panose="02020603050405020304" pitchFamily="18" charset="0"/>
              </a:rPr>
              <a:t>Öğretim Görevlisi: </a:t>
            </a:r>
            <a:r>
              <a:rPr lang="tr-TR" sz="2400" dirty="0">
                <a:effectLst/>
                <a:latin typeface="Times New Roman" panose="02020603050405020304" pitchFamily="18" charset="0"/>
                <a:ea typeface="Arial Unicode MS" panose="020B0604020202020204" pitchFamily="34" charset="-128"/>
                <a:cs typeface="Times New Roman" panose="02020603050405020304" pitchFamily="18" charset="0"/>
              </a:rPr>
              <a:t>Yükseköğretim kurumlarında okutulan dersleri vermek, uygulama yapmak veya yaptırmakla yükümlü olan öğretim elemanıdır.</a:t>
            </a:r>
          </a:p>
          <a:p>
            <a:r>
              <a:rPr lang="tr-TR" sz="2400" b="1" i="0" u="sng" strike="noStrike" dirty="0">
                <a:solidFill>
                  <a:srgbClr val="202122"/>
                </a:solidFill>
                <a:effectLst/>
                <a:latin typeface="Times New Roman" panose="02020603050405020304" pitchFamily="18" charset="0"/>
                <a:cs typeface="Times New Roman" panose="02020603050405020304" pitchFamily="18" charset="0"/>
              </a:rPr>
              <a:t>Araştırma görevlisi</a:t>
            </a:r>
            <a:r>
              <a:rPr lang="tr-TR" sz="2400" b="0" i="0" u="sng" strike="noStrike" dirty="0">
                <a:solidFill>
                  <a:srgbClr val="202122"/>
                </a:solidFill>
                <a:effectLst/>
                <a:latin typeface="Times New Roman" panose="02020603050405020304" pitchFamily="18" charset="0"/>
                <a:cs typeface="Times New Roman" panose="02020603050405020304" pitchFamily="18" charset="0"/>
              </a:rPr>
              <a:t> :</a:t>
            </a:r>
            <a:r>
              <a:rPr lang="tr-TR" sz="2400" b="0" i="0" u="none" strike="noStrike" dirty="0">
                <a:solidFill>
                  <a:srgbClr val="202122"/>
                </a:solidFill>
                <a:effectLst/>
                <a:latin typeface="Times New Roman" panose="02020603050405020304" pitchFamily="18" charset="0"/>
                <a:cs typeface="Times New Roman" panose="02020603050405020304" pitchFamily="18" charset="0"/>
              </a:rPr>
              <a:t>Yükseköğretim kurumlarında yapılan araştırma, inceleme ve deneylerde yardımcı olan ve yetkili organlarca verilen ilgili diğer görevleri yapan öğretim yardımcısı</a:t>
            </a:r>
            <a:r>
              <a:rPr lang="tr-TR" sz="2400" b="0" i="0" u="none" strike="noStrike" dirty="0">
                <a:solidFill>
                  <a:srgbClr val="795CB2"/>
                </a:solidFill>
                <a:effectLst/>
                <a:latin typeface="Times New Roman" panose="02020603050405020304" pitchFamily="18" charset="0"/>
                <a:cs typeface="Times New Roman" panose="02020603050405020304" pitchFamily="18" charset="0"/>
              </a:rPr>
              <a:t>dır.</a:t>
            </a:r>
            <a:endParaRPr lang="tr-TR" sz="2400" dirty="0">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3884721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{B0844CB8-9CD1-704F-BBD0-71F7C7F640FA}tf10001064</Template>
  <TotalTime>1412</TotalTime>
  <Words>4130</Words>
  <Application>Microsoft Macintosh PowerPoint</Application>
  <PresentationFormat>Geniş ekran</PresentationFormat>
  <Paragraphs>212</Paragraphs>
  <Slides>45</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45</vt:i4>
      </vt:variant>
    </vt:vector>
  </HeadingPairs>
  <TitlesOfParts>
    <vt:vector size="53" baseType="lpstr">
      <vt:lpstr>Arial</vt:lpstr>
      <vt:lpstr>Calibri</vt:lpstr>
      <vt:lpstr>Garamond</vt:lpstr>
      <vt:lpstr>New York</vt:lpstr>
      <vt:lpstr>Times New Roman</vt:lpstr>
      <vt:lpstr>TimesNewRomanPS</vt:lpstr>
      <vt:lpstr>TimesNewRomanPSMT</vt:lpstr>
      <vt:lpstr>Organik</vt:lpstr>
      <vt:lpstr>PowerPoint Sunusu</vt:lpstr>
      <vt:lpstr>KAYIT VE KAYIT YENİLEME </vt:lpstr>
      <vt:lpstr>PowerPoint Sunusu</vt:lpstr>
      <vt:lpstr>ÖĞRENİM ÜCRETLERİ</vt:lpstr>
      <vt:lpstr>EĞİTİM-ÖĞRENİM DÖNEMLERİ</vt:lpstr>
      <vt:lpstr>ÖĞRENİM SÜRESİ VE MEZUNİYET</vt:lpstr>
      <vt:lpstr>ÖĞRENİM SÜRESİ VE MEZUNİYET</vt:lpstr>
      <vt:lpstr>ÖĞRENCİ DANIŞMANLIĞI</vt:lpstr>
      <vt:lpstr>DERSLER</vt:lpstr>
      <vt:lpstr>DERS ALMA-BIRAKMA VE ÜST SINIFTAN DERS ALMA</vt:lpstr>
      <vt:lpstr>ÜSTTEN DERS ALMA </vt:lpstr>
      <vt:lpstr>DERSTEN ÇEKİLME</vt:lpstr>
      <vt:lpstr>DERSLERE DEVAM</vt:lpstr>
      <vt:lpstr>DERS MUAFİYETİ</vt:lpstr>
      <vt:lpstr>DEĞİŞİM PROGRAMLARI</vt:lpstr>
      <vt:lpstr>SINAVLAR</vt:lpstr>
      <vt:lpstr>SINAVLAR</vt:lpstr>
      <vt:lpstr>SINAVLAR</vt:lpstr>
      <vt:lpstr>SINAVLAR</vt:lpstr>
      <vt:lpstr>PowerPoint Sunusu</vt:lpstr>
      <vt:lpstr>SINAV SONUÇLARININ İLANI, İTİRAZ VE KESİNLEŞMESİ</vt:lpstr>
      <vt:lpstr>DERS BAŞARI NOTU</vt:lpstr>
      <vt:lpstr>Bir dersten AA, BA, BB, CB, CC notlarından birini alan öğrenci o dersten başarılı, DC ve DD notlarından birini alan öğrenci o dersi koşullu başarmış sayılır. Bir dersten FD ve FF notlarından birini alan öğrenci o dersten başarısızdır.  </vt:lpstr>
      <vt:lpstr>PowerPoint Sunusu</vt:lpstr>
      <vt:lpstr>AKADEMİK ORTALAMA</vt:lpstr>
      <vt:lpstr>DERS TEKRARI</vt:lpstr>
      <vt:lpstr>PowerPoint Sunusu</vt:lpstr>
      <vt:lpstr>ONUR VE YÜKSEK ONUR BELGELERİ</vt:lpstr>
      <vt:lpstr>İLİŞİK KESME</vt:lpstr>
      <vt:lpstr>YATAY GEÇİŞ</vt:lpstr>
      <vt:lpstr>ÇAP VE YANDAL PROGRAMLARI</vt:lpstr>
      <vt:lpstr>MEZUNİYET VE DİPLOMA</vt:lpstr>
      <vt:lpstr>LİSANS DİPLOMASI</vt:lpstr>
      <vt:lpstr>GENEL GÖRÜNÜŞ VE GİYİNİŞ</vt:lpstr>
      <vt:lpstr>DİSİPLİN CEZALARI</vt:lpstr>
      <vt:lpstr>KINAMA GEREKTİREN DİSİPLİN SUÇLARI</vt:lpstr>
      <vt:lpstr>KISA SÜRELİ UZAKLAŞTIRMA</vt:lpstr>
      <vt:lpstr>KISA SÜRELİ UZAKLAŞTIRMA GEREKTİREN DİSİPLİN SUÇLARI</vt:lpstr>
      <vt:lpstr>BİR YARIYILLIK UZAKLAŞTIRMA</vt:lpstr>
      <vt:lpstr>BİR YARIYILLIK UZAKLAŞTIRMA GEREKTİREN DİSİPLİN SUÇLARI</vt:lpstr>
      <vt:lpstr>YÜKSEKÖĞRETİM KURUMUNDAN ÇIKARMA</vt:lpstr>
      <vt:lpstr>YÜKSEKÖĞRETİM KURUMUNDAN ÇIKARMA GEREKTİREN DİSİPLİN SUÇLARI</vt:lpstr>
      <vt:lpstr>ÖĞRETİM ELEMANLARI</vt:lpstr>
      <vt:lpstr>ÖĞRETİM ÜYELERİ</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TOROS ÜNİVERSİTESİ LİSANS EĞİTİM ÖĞRETİM VE SINAV YÖNETMELİĞİ</dc:title>
  <dc:creator>Ece Ekici</dc:creator>
  <cp:lastModifiedBy>Ece Ekici</cp:lastModifiedBy>
  <cp:revision>3</cp:revision>
  <dcterms:created xsi:type="dcterms:W3CDTF">2023-09-11T12:50:28Z</dcterms:created>
  <dcterms:modified xsi:type="dcterms:W3CDTF">2023-09-12T12:22:34Z</dcterms:modified>
</cp:coreProperties>
</file>